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00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674" autoAdjust="0"/>
  </p:normalViewPr>
  <p:slideViewPr>
    <p:cSldViewPr showGuides="1">
      <p:cViewPr varScale="1">
        <p:scale>
          <a:sx n="53" d="100"/>
          <a:sy n="53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C601D-ED41-4C13-B618-8BF46A2FDE4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6BDC8-2B76-4DFF-BE42-0113D0DDB8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Здравейте,</a:t>
            </a:r>
            <a:r>
              <a:rPr lang="bg-BG" baseline="0" dirty="0" smtClean="0"/>
              <a:t> деца! Днес ще ви разкажем за витамините? Знаете ли какво са витамините? (Изслушваме отговорите на децата). Витамините са едни вълшебни буквички, които живеят в плодовете и зеленчуците. Вълшебни са, защото не ги виждаме. Когато си хапвате ябълка, нали не виждате буквички? Но те са там – в ябълката, в моркова, в </a:t>
            </a:r>
            <a:r>
              <a:rPr lang="bg-BG" baseline="0" dirty="0" err="1" smtClean="0"/>
              <a:t>кивито</a:t>
            </a:r>
            <a:r>
              <a:rPr lang="bg-BG" baseline="0" dirty="0" smtClean="0"/>
              <a:t>, във всички плодове и зеленчуци! Също така са вълшебни, защото ви помагат да растете здрави и силни. Колкото повече плодове и зеленчуци хапвате, толкова по-здрави и силни ще бъдете! А сега животните ще ви разкажат за любимите си витамини.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Кое</a:t>
            </a:r>
            <a:r>
              <a:rPr lang="bg-BG" baseline="0" dirty="0" smtClean="0"/>
              <a:t> е това животно? (децата отговарят). А какво не е наред със зайчето? (носи очила)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Ето още едно зайче, което носи очила. Вие чували ли сте за зайци</a:t>
            </a:r>
            <a:r>
              <a:rPr lang="bg-BG" baseline="0" dirty="0" smtClean="0"/>
              <a:t> с очила? (децата отговарят). Знаете ли защо няма зайци с очила? (децата изказват предположения). Защото зайците ядат един зеленчук, който съдържа вълшебната буквичка А или витамин А, </a:t>
            </a:r>
            <a:r>
              <a:rPr lang="bg-BG" baseline="0" dirty="0" err="1" smtClean="0"/>
              <a:t>а</a:t>
            </a:r>
            <a:r>
              <a:rPr lang="bg-BG" baseline="0" dirty="0" smtClean="0"/>
              <a:t> този витамин прави очите ни здрави. Кой ще познае кое е този зеленчук? (децата дават отговор)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Точно така всички зайчета с радост хапват моркови. Вие обичате ли моркови?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Морковите</a:t>
            </a:r>
            <a:r>
              <a:rPr lang="bg-BG" baseline="0" dirty="0" smtClean="0"/>
              <a:t> и всички други оранжеви плодове и зеленчуци като тиквата и кайсията например съдържат витамин А, който помага да имаме здрави очи и да виждаме добре. Затова и зайците не носят очила!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Кой</a:t>
            </a:r>
            <a:r>
              <a:rPr lang="bg-BG" baseline="0" dirty="0" smtClean="0"/>
              <a:t> ще ми каже какво не е наред с тази маймунка? (децата отговарят). Точно така, тя е плешива! Няма козина, а всички други маймуни имат, нали? И за това им помага един витамин, който се крие в любимата храна на маймунките. Знаете ли коя е любимата им храна? (децата познават)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Точно така, любимата храна</a:t>
            </a:r>
            <a:r>
              <a:rPr lang="bg-BG" baseline="0" dirty="0" smtClean="0"/>
              <a:t> на маймунките са бананите и когато ги хапват на маймунките им расте пухкава козина!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Това е така, защото в</a:t>
            </a:r>
            <a:r>
              <a:rPr lang="bg-BG" baseline="0" dirty="0" smtClean="0"/>
              <a:t> бананите се крие една друга вълшебна буквичка – витамин</a:t>
            </a:r>
            <a:r>
              <a:rPr lang="en-US" baseline="0" dirty="0" smtClean="0"/>
              <a:t> </a:t>
            </a:r>
            <a:r>
              <a:rPr lang="bg-BG" baseline="0" dirty="0" smtClean="0"/>
              <a:t>В. Когато хапваме банани и на нас ще ни расте хубава коса и няма да бъдем плешиви като маймунката, която видяхте преди малко!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Я вижте този папагал! Какво има той? (децата отговарят)</a:t>
            </a:r>
            <a:r>
              <a:rPr lang="bg-BG" baseline="0" dirty="0" smtClean="0"/>
              <a:t> Защо ли папагалът си е сложил шапка и шал? (слушаме предположенията на децата). Папагалът носи шапка, защото е се е разболял. Боли го гърлото и киха. Вие чували ли сте за кихащи папагали? Не, нали?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baseline="0" dirty="0" smtClean="0"/>
              <a:t>Папагалите не се разболяват, защото в любимата им храна портокалите се крие един вълшебен витамин, който ни помага да сме здрави.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Това е витамин С</a:t>
            </a:r>
            <a:r>
              <a:rPr lang="bg-BG" baseline="0" dirty="0" smtClean="0"/>
              <a:t> – един от най-важните витамини! За да сме здрави, трябва всеки ден да ядем храни, в които се съдържа витамин С. Освен в портокалите, той се крие и в много други плодове и зеленчуци – в </a:t>
            </a:r>
            <a:r>
              <a:rPr lang="bg-BG" baseline="0" dirty="0" err="1" smtClean="0"/>
              <a:t>киви</a:t>
            </a:r>
            <a:r>
              <a:rPr lang="bg-BG" baseline="0" dirty="0" smtClean="0"/>
              <a:t>, ягоди, боровинки, чушки, домати, </a:t>
            </a:r>
            <a:r>
              <a:rPr lang="bg-BG" baseline="0" dirty="0" err="1" smtClean="0"/>
              <a:t>броколи</a:t>
            </a:r>
            <a:r>
              <a:rPr lang="bg-BG" baseline="0" dirty="0" smtClean="0"/>
              <a:t>, ананас и др. Опитвайте се всеки ден да ядете някой плод или зеленчук, в който се крие витамин 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 кое е това животно? (децата познават).</a:t>
            </a:r>
            <a:r>
              <a:rPr lang="bg-BG" baseline="0" dirty="0" smtClean="0"/>
              <a:t> Какво яде катеричката? (орехи, лешници, жълъди). А всички те имат твърди черупки. Какво ѝ е нужно на катеричката, за да ги яде? (здрави зъбки!).</a:t>
            </a:r>
            <a:br>
              <a:rPr lang="bg-BG" baseline="0" dirty="0" smtClean="0"/>
            </a:br>
            <a:r>
              <a:rPr lang="bg-BG" baseline="0" dirty="0" smtClean="0"/>
              <a:t>Знаете ли какво помага на катеричката да има здрави зъбки? Помага ѝ едно друго вълшебство, което се крие в храната ѝ!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Когато катеричката яде ядки или </a:t>
            </a:r>
            <a:r>
              <a:rPr lang="bg-BG" dirty="0" err="1" smtClean="0"/>
              <a:t>гъбки</a:t>
            </a:r>
            <a:r>
              <a:rPr lang="bg-BG" dirty="0" smtClean="0"/>
              <a:t>, тя получава един минерал с името калций. Той прави зъбките здрави, но само</a:t>
            </a:r>
            <a:r>
              <a:rPr lang="bg-BG" baseline="0" dirty="0" smtClean="0"/>
              <a:t> ако си има помощник! Един много специален помощник, който идва чак от слънцето и без който минералът калций не може да направи своето вълшебство за здрави зъбки!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 помощникът,</a:t>
            </a:r>
            <a:r>
              <a:rPr lang="bg-BG" baseline="0" dirty="0" smtClean="0"/>
              <a:t> който идва от слънцето, е още един витамин – </a:t>
            </a:r>
            <a:r>
              <a:rPr lang="bg-BG" baseline="0" dirty="0" err="1" smtClean="0"/>
              <a:t>витамин</a:t>
            </a:r>
            <a:r>
              <a:rPr lang="bg-BG" baseline="0" dirty="0" smtClean="0"/>
              <a:t> </a:t>
            </a:r>
            <a:r>
              <a:rPr lang="en-US" baseline="0" dirty="0" smtClean="0"/>
              <a:t>D!</a:t>
            </a:r>
            <a:r>
              <a:rPr lang="bg-BG" baseline="0" dirty="0" smtClean="0"/>
              <a:t> Катеричките играят на слънце, хапват много ядки и това им помага да имат здрави зъбки! Вие също обичате да играете на слънце, а ако хапвате повече ядки и по-малко сладкиши, ще имате здрави зъбки като катерички. Ще ми кажете ли кои са любимите ви ядки?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Кой ще ми каже кое е това животно? </a:t>
            </a:r>
            <a:r>
              <a:rPr lang="en-US" dirty="0" smtClean="0"/>
              <a:t> (Koala).</a:t>
            </a:r>
            <a:r>
              <a:rPr lang="en-US" baseline="0" dirty="0" smtClean="0"/>
              <a:t> </a:t>
            </a:r>
            <a:r>
              <a:rPr lang="bg-BG" baseline="0" dirty="0" smtClean="0"/>
              <a:t>Знаете ли, че коалите са много мързеливи! Те могат да спят по цял ден! А така не им остава време за игра и забавления! А знаете ли каква е причината? Тя се крие в тяхната храна. Какво ядат коалите?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 smtClean="0"/>
              <a:t>Коалите</a:t>
            </a:r>
            <a:r>
              <a:rPr lang="bg-BG" baseline="0" dirty="0" smtClean="0"/>
              <a:t> ядат листа, а в листата няма витамин Е като енергия. Затова и те нямат много енергия.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Вие обаче се нуждаете от много енергия, за да тичате, да играете,</a:t>
            </a:r>
            <a:r>
              <a:rPr lang="bg-BG" baseline="0" dirty="0" smtClean="0"/>
              <a:t> да танцувате и да се забавляват! Ето защо децата не ядат листа, а храни в които има много от вълшебния витамин Е. Сега ще ви разкрия кои храни са тайните скривалища на витамин Е, а вие ще ги запомните, за да го търсите там, нали! Това са спанак, авокадо, яйца, сладки картофи и аспержи. Кои от тях познавате/обичате?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Познавате</a:t>
            </a:r>
            <a:r>
              <a:rPr lang="bg-BG" baseline="0" dirty="0" smtClean="0"/>
              <a:t> ли това животно? (децата познават). А какво не е наред с гущерчето? Останало е без опашка! А знаете ли, че когато гущерът загуби опашката си, тя пораства отново! Не е ли чудесно това!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Опашката на гущера расте отново, защото любимите</a:t>
            </a:r>
            <a:r>
              <a:rPr lang="bg-BG" baseline="0" dirty="0" smtClean="0"/>
              <a:t> му храни са зеленчуците!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 в</a:t>
            </a:r>
            <a:r>
              <a:rPr lang="bg-BG" baseline="0" dirty="0" smtClean="0"/>
              <a:t> зеленчуците се крие друга вълшебна буквичка – витамин К! Ако вие ядете зеленчуци, няма да ви пораснат опашки, но когато паднете и се ударите, </a:t>
            </a:r>
            <a:r>
              <a:rPr lang="bg-BG" baseline="0" dirty="0" err="1" smtClean="0"/>
              <a:t>раничките</a:t>
            </a:r>
            <a:r>
              <a:rPr lang="bg-BG" baseline="0" dirty="0" smtClean="0"/>
              <a:t> ви ще заздравеят много по-бързо! Ще хапвате ли зеленчуци всеки ден?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Нека сега да си припомним кои са всичките вълшебни буквички</a:t>
            </a:r>
            <a:r>
              <a:rPr lang="bg-BG" baseline="0" dirty="0" smtClean="0"/>
              <a:t> витамини, които се крият в плодовете и зеленчуците! </a:t>
            </a:r>
            <a:br>
              <a:rPr lang="bg-BG" baseline="0" dirty="0" smtClean="0"/>
            </a:br>
            <a:r>
              <a:rPr lang="bg-BG" baseline="0" dirty="0" smtClean="0"/>
              <a:t>- Витамин А – Помните ли къде го има? (в морковите) – А за какво помага? (да имаме здрави очи)</a:t>
            </a:r>
            <a:br>
              <a:rPr lang="bg-BG" baseline="0" dirty="0" smtClean="0"/>
            </a:br>
            <a:r>
              <a:rPr lang="bg-BG" baseline="0" dirty="0" smtClean="0"/>
              <a:t>(Минавате през всички витамини като припомняте за какво помагат и в кои храни се съдържат. За финал отново припомняте на децата колко е важно всеки ден да хапват пресни плодове и зеленчуци, защото само така ще получават вълшебните буквички, които се крият в тях!).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BDC8-2B76-4DFF-BE42-0113D0DDB82D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5650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171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279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46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84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09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23433150_10159655375645217_1981410224_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59632" cy="125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270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517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476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8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5682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1D02A-9829-4BA4-B8A5-51E05465389F}" type="datetimeFigureOut">
              <a:rPr lang="en-US" smtClean="0"/>
              <a:pPr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BA5B8-1831-4F27-9825-82592FCA95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50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microsoft.com/office/2007/relationships/hdphoto" Target="../media/hdphoto7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30.png"/><Relationship Id="rId4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jpeg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12" Type="http://schemas.microsoft.com/office/2007/relationships/hdphoto" Target="../media/hdphoto17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6.png"/><Relationship Id="rId5" Type="http://schemas.openxmlformats.org/officeDocument/2006/relationships/image" Target="../media/image4.jpeg"/><Relationship Id="rId10" Type="http://schemas.microsoft.com/office/2007/relationships/hdphoto" Target="../media/hdphoto16.wdp"/><Relationship Id="rId4" Type="http://schemas.openxmlformats.org/officeDocument/2006/relationships/image" Target="../media/image32.png"/><Relationship Id="rId9" Type="http://schemas.openxmlformats.org/officeDocument/2006/relationships/image" Target="../media/image35.png"/><Relationship Id="rId1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://www.zahranata.org/" TargetMode="External"/><Relationship Id="rId5" Type="http://schemas.openxmlformats.org/officeDocument/2006/relationships/image" Target="../media/image4.jpe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767" l="0" r="100000">
                        <a14:foregroundMark x1="10229" y1="6989" x2="10229" y2="6989"/>
                        <a14:foregroundMark x1="12651" y1="6989" x2="12651" y2="6989"/>
                        <a14:foregroundMark x1="28937" y1="11470" x2="28937" y2="11470"/>
                        <a14:foregroundMark x1="27995" y1="16487" x2="27995" y2="16487"/>
                        <a14:foregroundMark x1="32301" y1="10036" x2="32301" y2="10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502712"/>
            <a:ext cx="3085837" cy="231912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716016" y="150618"/>
            <a:ext cx="4395502" cy="2846334"/>
            <a:chOff x="1115616" y="1474861"/>
            <a:chExt cx="7864256" cy="532098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5616" y="2055347"/>
              <a:ext cx="4682361" cy="468236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38466" y="3896775"/>
              <a:ext cx="2097431" cy="289906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87182" y="1474861"/>
              <a:ext cx="2892690" cy="2458787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0016" y="4035847"/>
            <a:ext cx="1352196" cy="1446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5588" y="4012753"/>
            <a:ext cx="4048504" cy="28452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99812" l="10000" r="90000">
                        <a14:foregroundMark x1="43846" y1="46617" x2="43846" y2="46617"/>
                        <a14:foregroundMark x1="53077" y1="46241" x2="53077" y2="46241"/>
                        <a14:foregroundMark x1="58462" y1="48872" x2="58462" y2="48872"/>
                        <a14:foregroundMark x1="58462" y1="45113" x2="58462" y2="45113"/>
                        <a14:foregroundMark x1="58462" y1="44173" x2="58462" y2="44173"/>
                        <a14:foregroundMark x1="40769" y1="48684" x2="40769" y2="48684"/>
                        <a14:foregroundMark x1="45769" y1="48684" x2="45769" y2="48684"/>
                        <a14:foregroundMark x1="48077" y1="48872" x2="48077" y2="48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956424"/>
            <a:ext cx="858912" cy="17574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7543" y="3445328"/>
            <a:ext cx="53696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bg-BG" sz="8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endParaRPr lang="en-US" sz="8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10" descr="23433150_10159655375645217_1981410224_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23728" y="4797152"/>
            <a:ext cx="1844824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15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1" y="1015414"/>
            <a:ext cx="8879309" cy="584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40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72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56169"/>
            <a:ext cx="5904656" cy="680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21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045" y="944724"/>
            <a:ext cx="7737909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132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684" b="91839" l="9834" r="897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57"/>
          <a:stretch/>
        </p:blipFill>
        <p:spPr>
          <a:xfrm>
            <a:off x="1784598" y="1404184"/>
            <a:ext cx="5541637" cy="54538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1696" y="-27384"/>
            <a:ext cx="4707443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11000" b="1" dirty="0" smtClean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endParaRPr lang="en-US" sz="11000" b="1" dirty="0">
              <a:ln w="11430"/>
              <a:solidFill>
                <a:srgbClr val="FF99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7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97667">
                        <a14:backgroundMark x1="14667" y1="47937" x2="14667" y2="47937"/>
                        <a14:backgroundMark x1="7833" y1="27619" x2="7833" y2="27619"/>
                        <a14:backgroundMark x1="9500" y1="20000" x2="9500" y2="20000"/>
                        <a14:backgroundMark x1="14167" y1="15556" x2="14167" y2="15556"/>
                        <a14:backgroundMark x1="17333" y1="35556" x2="17333" y2="36825"/>
                        <a14:backgroundMark x1="20333" y1="56825" x2="20333" y2="56825"/>
                        <a14:backgroundMark x1="9333" y1="61270" x2="9333" y2="61270"/>
                        <a14:backgroundMark x1="4333" y1="46032" x2="4667" y2="47302"/>
                        <a14:backgroundMark x1="23167" y1="89524" x2="23167" y2="89524"/>
                        <a14:backgroundMark x1="20667" y1="95873" x2="20667" y2="95873"/>
                        <a14:backgroundMark x1="25333" y1="95238" x2="25333" y2="95238"/>
                        <a14:backgroundMark x1="26667" y1="88254" x2="26667" y2="88254"/>
                        <a14:backgroundMark x1="56500" y1="58095" x2="56500" y2="58095"/>
                        <a14:backgroundMark x1="59833" y1="70794" x2="59833" y2="70794"/>
                        <a14:backgroundMark x1="61833" y1="85714" x2="61833" y2="85714"/>
                        <a14:backgroundMark x1="58500" y1="87619" x2="58500" y2="87619"/>
                        <a14:backgroundMark x1="68667" y1="93651" x2="68667" y2="93651"/>
                        <a14:backgroundMark x1="63667" y1="97460" x2="63667" y2="97460"/>
                        <a14:backgroundMark x1="65667" y1="89524" x2="65667" y2="88254"/>
                        <a14:backgroundMark x1="60000" y1="60952" x2="60000" y2="60952"/>
                        <a14:backgroundMark x1="58833" y1="52063" x2="58833" y2="52063"/>
                        <a14:backgroundMark x1="51500" y1="57778" x2="51500" y2="57778"/>
                        <a14:backgroundMark x1="11667" y1="35238" x2="11667" y2="35238"/>
                        <a14:backgroundMark x1="4000" y1="13016" x2="4000" y2="12063"/>
                        <a14:backgroundMark x1="8833" y1="5079" x2="8833" y2="5079"/>
                        <a14:backgroundMark x1="18833" y1="5397" x2="18833" y2="5397"/>
                        <a14:backgroundMark x1="28500" y1="20635" x2="28500" y2="20635"/>
                        <a14:backgroundMark x1="31167" y1="16825" x2="31167" y2="16825"/>
                        <a14:backgroundMark x1="54833" y1="53651" x2="54833" y2="53651"/>
                        <a14:backgroundMark x1="15833" y1="66984" x2="15833" y2="66984"/>
                        <a14:backgroundMark x1="9167" y1="71746" x2="9167" y2="71746"/>
                        <a14:backgroundMark x1="2667" y1="61587" x2="2667" y2="61587"/>
                        <a14:backgroundMark x1="2000" y1="37460" x2="2167" y2="36190"/>
                        <a14:backgroundMark x1="10167" y1="43175" x2="10167" y2="43175"/>
                        <a14:backgroundMark x1="20167" y1="45397" x2="20167" y2="45397"/>
                        <a14:backgroundMark x1="24167" y1="43810" x2="24167" y2="43810"/>
                        <a14:backgroundMark x1="22833" y1="56190" x2="22833" y2="56190"/>
                        <a14:backgroundMark x1="19667" y1="63810" x2="19667" y2="63810"/>
                        <a14:backgroundMark x1="13667" y1="57143" x2="13333" y2="56508"/>
                        <a14:backgroundMark x1="10500" y1="52381" x2="10500" y2="52381"/>
                        <a14:backgroundMark x1="6167" y1="53651" x2="6167" y2="53651"/>
                        <a14:backgroundMark x1="3333" y1="27937" x2="3333" y2="26032"/>
                        <a14:backgroundMark x1="2667" y1="17778" x2="2167" y2="16190"/>
                        <a14:backgroundMark x1="9500" y1="38730" x2="9500" y2="38730"/>
                        <a14:backgroundMark x1="11667" y1="67937" x2="11667" y2="67937"/>
                        <a14:backgroundMark x1="56500" y1="62540" x2="56500" y2="625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37" r="2915"/>
          <a:stretch/>
        </p:blipFill>
        <p:spPr>
          <a:xfrm>
            <a:off x="0" y="537329"/>
            <a:ext cx="9020376" cy="548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0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34" r="8719"/>
          <a:stretch/>
        </p:blipFill>
        <p:spPr>
          <a:xfrm>
            <a:off x="6936" y="0"/>
            <a:ext cx="9137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4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2255" y="-27384"/>
            <a:ext cx="6246325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de-DE" sz="11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</a:t>
            </a:r>
            <a:r>
              <a:rPr lang="bg-BG" sz="11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6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(БЕ)</a:t>
            </a:r>
            <a:endParaRPr lang="en-US" sz="60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0543" y="1742662"/>
            <a:ext cx="5089748" cy="508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2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340768"/>
            <a:ext cx="4168037" cy="53426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0029" b="8825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500" b="8214"/>
          <a:stretch/>
        </p:blipFill>
        <p:spPr>
          <a:xfrm rot="20957798">
            <a:off x="3221050" y="2694454"/>
            <a:ext cx="2490600" cy="1222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49" r="20000" b="54862"/>
          <a:stretch/>
        </p:blipFill>
        <p:spPr>
          <a:xfrm>
            <a:off x="2987824" y="260648"/>
            <a:ext cx="1329843" cy="143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92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" r="112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406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195433">
            <a:off x="5398689" y="1945508"/>
            <a:ext cx="2094028" cy="2239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32255" y="-27384"/>
            <a:ext cx="6281591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110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</a:t>
            </a:r>
            <a:r>
              <a:rPr lang="bg-BG" sz="11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6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(ЦЕ)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254" y="1840918"/>
            <a:ext cx="6962090" cy="489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4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274"/>
          <a:stretch/>
        </p:blipFill>
        <p:spPr>
          <a:xfrm>
            <a:off x="-25112" y="1"/>
            <a:ext cx="9169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2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27" t="9828" r="3315" b="3684"/>
          <a:stretch/>
        </p:blipFill>
        <p:spPr>
          <a:xfrm>
            <a:off x="5182" y="1"/>
            <a:ext cx="9138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31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2255" y="-27384"/>
            <a:ext cx="6435480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de-DE" sz="11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</a:t>
            </a:r>
            <a:r>
              <a:rPr lang="bg-BG" sz="11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(ДЕ)</a:t>
            </a:r>
            <a:endParaRPr lang="en-US" sz="6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15616" y="1474861"/>
            <a:ext cx="7864256" cy="5320981"/>
            <a:chOff x="1115616" y="1474861"/>
            <a:chExt cx="7864256" cy="53209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5616" y="2055347"/>
              <a:ext cx="4682361" cy="468236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38466" y="3896775"/>
              <a:ext cx="2097431" cy="28990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87182" y="1474861"/>
              <a:ext cx="2892690" cy="2458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651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32" b="4084"/>
          <a:stretch/>
        </p:blipFill>
        <p:spPr>
          <a:xfrm>
            <a:off x="1319639" y="0"/>
            <a:ext cx="6924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93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5" r="96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30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1635" y="2662"/>
            <a:ext cx="4540730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11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</a:t>
            </a:r>
            <a:endParaRPr lang="en-US" sz="6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9745" y="1991221"/>
            <a:ext cx="4658345" cy="46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2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16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13" r="838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309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48736" y="2662"/>
            <a:ext cx="4646528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6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ВИТАМИН</a:t>
            </a:r>
            <a:r>
              <a:rPr lang="bg-BG" sz="96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g-BG" sz="11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</a:t>
            </a:r>
            <a:endParaRPr lang="en-US" sz="60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10989" y1="12317" x2="10989" y2="12317"/>
                        <a14:foregroundMark x1="11630" y1="5366" x2="11630" y2="5366"/>
                        <a14:foregroundMark x1="29853" y1="10976" x2="29853" y2="10976"/>
                        <a14:foregroundMark x1="27930" y1="15732" x2="27930" y2="15732"/>
                        <a14:foregroundMark x1="32143" y1="10976" x2="32143" y2="10976"/>
                        <a14:foregroundMark x1="10073" y1="8415" x2="10073" y2="8415"/>
                        <a14:foregroundMark x1="27564" y1="12683" x2="27564" y2="12683"/>
                        <a14:foregroundMark x1="18132" y1="29146" x2="18132" y2="29146"/>
                        <a14:foregroundMark x1="14927" y1="28293" x2="14927" y2="28293"/>
                        <a14:foregroundMark x1="22070" y1="28659" x2="22070" y2="28659"/>
                        <a14:foregroundMark x1="12637" y1="26951" x2="12637" y2="26951"/>
                        <a14:foregroundMark x1="24634" y1="27439" x2="24634" y2="274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2780928"/>
            <a:ext cx="4542214" cy="34136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94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5725" y="2427707"/>
            <a:ext cx="1756576" cy="359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960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1671" y="3207912"/>
            <a:ext cx="1656185" cy="16561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87162" y="19786"/>
            <a:ext cx="53696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bg-BG" sz="8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endParaRPr lang="en-US" sz="8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215" y="1344896"/>
            <a:ext cx="1039067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11000" b="1" dirty="0" smtClean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endParaRPr lang="en-US" sz="11000" b="1" dirty="0">
              <a:ln w="11430"/>
              <a:solidFill>
                <a:srgbClr val="FF99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08121" y="4928557"/>
            <a:ext cx="978153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11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</a:t>
            </a:r>
            <a:endParaRPr lang="en-US" sz="60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7391" y="3143453"/>
            <a:ext cx="872355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11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</a:t>
            </a:r>
            <a:endParaRPr lang="en-US" sz="6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1344896"/>
            <a:ext cx="1074333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de-DE" sz="11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</a:t>
            </a:r>
            <a:endParaRPr lang="en-US" sz="6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042" y="4910177"/>
            <a:ext cx="931665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110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335" y="3125073"/>
            <a:ext cx="974947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de-DE" sz="11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</a:t>
            </a:r>
            <a:endParaRPr lang="en-US" sz="60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886274" y="1124743"/>
            <a:ext cx="3214742" cy="2000329"/>
            <a:chOff x="1115616" y="1474861"/>
            <a:chExt cx="7864256" cy="532098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5616" y="2055347"/>
              <a:ext cx="4682361" cy="468236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38466" y="3896775"/>
              <a:ext cx="2097431" cy="289906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87182" y="1474861"/>
              <a:ext cx="2892690" cy="2458787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1" y="4714329"/>
            <a:ext cx="1017550" cy="10883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9723" y="4815544"/>
            <a:ext cx="2906213" cy="20424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7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5012" y="5064835"/>
            <a:ext cx="2083141" cy="15655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99812" l="10000" r="90000">
                        <a14:foregroundMark x1="43846" y1="46617" x2="43846" y2="46617"/>
                        <a14:foregroundMark x1="53077" y1="46241" x2="53077" y2="46241"/>
                        <a14:foregroundMark x1="58462" y1="48872" x2="58462" y2="48872"/>
                        <a14:foregroundMark x1="58462" y1="45113" x2="58462" y2="45113"/>
                        <a14:foregroundMark x1="58462" y1="44173" x2="58462" y2="44173"/>
                        <a14:foregroundMark x1="40769" y1="48684" x2="40769" y2="48684"/>
                        <a14:foregroundMark x1="45769" y1="48684" x2="45769" y2="48684"/>
                        <a14:foregroundMark x1="48077" y1="48872" x2="48077" y2="48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5837" y="5064835"/>
            <a:ext cx="759175" cy="15533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175" t="2580" b="8172"/>
          <a:stretch/>
        </p:blipFill>
        <p:spPr>
          <a:xfrm>
            <a:off x="1992044" y="1176574"/>
            <a:ext cx="1648572" cy="202141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5424" y="3216948"/>
            <a:ext cx="1596034" cy="160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45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7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476672"/>
            <a:ext cx="3085837" cy="231912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004048" y="6602"/>
            <a:ext cx="4395502" cy="2846334"/>
            <a:chOff x="1115616" y="1474861"/>
            <a:chExt cx="7864256" cy="532098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15616" y="2055347"/>
              <a:ext cx="4682361" cy="468236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38466" y="3896775"/>
              <a:ext cx="2097431" cy="289906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87182" y="1474861"/>
              <a:ext cx="2892690" cy="2458787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5411654"/>
            <a:ext cx="1352196" cy="1446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012753"/>
            <a:ext cx="4048504" cy="28452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812" l="10000" r="90000">
                        <a14:foregroundMark x1="43846" y1="46617" x2="43846" y2="46617"/>
                        <a14:foregroundMark x1="53077" y1="46241" x2="53077" y2="46241"/>
                        <a14:foregroundMark x1="58462" y1="48872" x2="58462" y2="48872"/>
                        <a14:foregroundMark x1="58462" y1="45113" x2="58462" y2="45113"/>
                        <a14:foregroundMark x1="58462" y1="44173" x2="58462" y2="44173"/>
                        <a14:foregroundMark x1="40769" y1="48684" x2="40769" y2="48684"/>
                        <a14:foregroundMark x1="45769" y1="48684" x2="45769" y2="48684"/>
                        <a14:foregroundMark x1="48077" y1="48872" x2="48077" y2="48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956424"/>
            <a:ext cx="858912" cy="17574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3568" y="3068960"/>
            <a:ext cx="53696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bg-BG" sz="8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bg-BG" sz="8000" b="1" dirty="0" smtClean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bg-BG" sz="8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endParaRPr lang="en-US" sz="8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5366246"/>
            <a:ext cx="30963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/>
              <a:t>Контакти</a:t>
            </a:r>
            <a:r>
              <a:rPr lang="en-US" sz="2800" b="1" dirty="0" smtClean="0"/>
              <a:t>:</a:t>
            </a:r>
          </a:p>
          <a:p>
            <a:r>
              <a:rPr lang="en-US" sz="2800" dirty="0" smtClean="0">
                <a:hlinkClick r:id="rId11"/>
              </a:rPr>
              <a:t>www.zahranata.org</a:t>
            </a:r>
            <a:r>
              <a:rPr lang="en-US" sz="2800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94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1038</Words>
  <Application>Microsoft Office PowerPoint</Application>
  <PresentationFormat>On-screen Show (4:3)</PresentationFormat>
  <Paragraphs>59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Ekaterina Yosifova</dc:creator>
  <cp:lastModifiedBy>Maggie</cp:lastModifiedBy>
  <cp:revision>17</cp:revision>
  <dcterms:created xsi:type="dcterms:W3CDTF">2017-05-12T07:48:40Z</dcterms:created>
  <dcterms:modified xsi:type="dcterms:W3CDTF">2018-05-16T20:47:58Z</dcterms:modified>
</cp:coreProperties>
</file>