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19"/>
  </p:notesMasterIdLst>
  <p:sldIdLst>
    <p:sldId id="321" r:id="rId2"/>
    <p:sldId id="323" r:id="rId3"/>
    <p:sldId id="333" r:id="rId4"/>
    <p:sldId id="327" r:id="rId5"/>
    <p:sldId id="326" r:id="rId6"/>
    <p:sldId id="332" r:id="rId7"/>
    <p:sldId id="328" r:id="rId8"/>
    <p:sldId id="325" r:id="rId9"/>
    <p:sldId id="324" r:id="rId10"/>
    <p:sldId id="337" r:id="rId11"/>
    <p:sldId id="329" r:id="rId12"/>
    <p:sldId id="334" r:id="rId13"/>
    <p:sldId id="330" r:id="rId14"/>
    <p:sldId id="331" r:id="rId15"/>
    <p:sldId id="335" r:id="rId16"/>
    <p:sldId id="338" r:id="rId17"/>
    <p:sldId id="336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31C"/>
    <a:srgbClr val="7F49A1"/>
    <a:srgbClr val="905AB0"/>
    <a:srgbClr val="AADB44"/>
    <a:srgbClr val="A2C43A"/>
    <a:srgbClr val="F25CA3"/>
    <a:srgbClr val="DB5793"/>
    <a:srgbClr val="D34A8E"/>
    <a:srgbClr val="EC24B8"/>
    <a:srgbClr val="C72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77307" autoAdjust="0"/>
  </p:normalViewPr>
  <p:slideViewPr>
    <p:cSldViewPr>
      <p:cViewPr varScale="1">
        <p:scale>
          <a:sx n="67" d="100"/>
          <a:sy n="67" d="100"/>
        </p:scale>
        <p:origin x="51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1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21.wmf"/><Relationship Id="rId2" Type="http://schemas.openxmlformats.org/officeDocument/2006/relationships/image" Target="../media/image10.wmf"/><Relationship Id="rId1" Type="http://schemas.openxmlformats.org/officeDocument/2006/relationships/image" Target="../media/image25.wmf"/><Relationship Id="rId6" Type="http://schemas.openxmlformats.org/officeDocument/2006/relationships/image" Target="../media/image26.wmf"/><Relationship Id="rId5" Type="http://schemas.openxmlformats.org/officeDocument/2006/relationships/image" Target="../media/image23.wmf"/><Relationship Id="rId4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F2035-6FA0-4425-8557-91EC8487B6A7}" type="datetimeFigureOut">
              <a:rPr lang="bg-BG" smtClean="0"/>
              <a:t>13.5.2019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AC06B-41FB-4AC8-A23C-7DF699093EE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563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83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bg-BG" dirty="0"/>
              <a:t>Представете се!</a:t>
            </a:r>
            <a:r>
              <a:rPr lang="en-US" dirty="0"/>
              <a:t>]</a:t>
            </a:r>
          </a:p>
          <a:p>
            <a:r>
              <a:rPr lang="bg-BG" dirty="0"/>
              <a:t>Деца, знаете ли какъв ден е днес? </a:t>
            </a:r>
            <a:r>
              <a:rPr lang="bg-BG" i="1" dirty="0"/>
              <a:t>(Изчакайте децата за отгатнат. Подскажете им: дали не е някой празник, дали не ни е дошъл някой на гости, или рожден ден?)</a:t>
            </a:r>
          </a:p>
          <a:p>
            <a:r>
              <a:rPr lang="bg-BG" dirty="0"/>
              <a:t>Отговор: Днес е ден на Революцията в храненето! Всяка година на този ден ние се забавляваме и си говорим за вкусни и здравословни неща! </a:t>
            </a:r>
          </a:p>
          <a:p>
            <a:r>
              <a:rPr lang="bg-BG" dirty="0"/>
              <a:t>Това означава, че днес ще се запознаем с нови приятели!</a:t>
            </a:r>
          </a:p>
          <a:p>
            <a:r>
              <a:rPr lang="bg-BG" dirty="0"/>
              <a:t>Вие обичате ли да се забавлявате с приятели? </a:t>
            </a:r>
            <a:r>
              <a:rPr lang="bg-BG" i="1" dirty="0"/>
              <a:t>(Децата отговарят)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83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Ето ги вашите нови приятели! Те искат да се запознаят с вас. Вижте колко са радостни и пъстри!</a:t>
            </a:r>
          </a:p>
          <a:p>
            <a:r>
              <a:rPr lang="bg-BG" dirty="0"/>
              <a:t>Ще ни ги представят едни дечица и ще ни разкажат къде се крие тяхното вълшебство.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786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Момченцето казва: Това е домат. Неговият цвят е… (нека децата да кажат) </a:t>
            </a:r>
          </a:p>
          <a:p>
            <a:r>
              <a:rPr lang="bg-BG" dirty="0"/>
              <a:t>Червен!</a:t>
            </a:r>
          </a:p>
          <a:p>
            <a:r>
              <a:rPr lang="bg-BG" dirty="0"/>
              <a:t>Червеният цвят на домата ни предпазва и помага да са здрави нашите сърца!</a:t>
            </a:r>
          </a:p>
          <a:p>
            <a:r>
              <a:rPr lang="bg-BG" dirty="0"/>
              <a:t>Вие искате ли да са ви здрави сърцата и да тупкат силно? (децата </a:t>
            </a:r>
            <a:r>
              <a:rPr lang="bg-BG" dirty="0" err="1"/>
              <a:t>оговарят</a:t>
            </a:r>
            <a:r>
              <a:rPr lang="bg-BG" dirty="0"/>
              <a:t>)</a:t>
            </a:r>
          </a:p>
          <a:p>
            <a:r>
              <a:rPr lang="bg-BG" dirty="0"/>
              <a:t>ДА!</a:t>
            </a:r>
          </a:p>
          <a:p>
            <a:r>
              <a:rPr lang="bg-BG" dirty="0"/>
              <a:t>Тогава хапвайте домати!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2437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Детенцето казва: Това е чушка! Нейният цвят е… (нека децата да кажат)</a:t>
            </a:r>
          </a:p>
          <a:p>
            <a:r>
              <a:rPr lang="bg-BG" dirty="0"/>
              <a:t>Светло червен!</a:t>
            </a:r>
          </a:p>
          <a:p>
            <a:r>
              <a:rPr lang="bg-BG" dirty="0"/>
              <a:t>Светло червеният цвят на чушката оказва, че тя съдържа витамин С. Той ни дава много сила и енергия!</a:t>
            </a:r>
          </a:p>
          <a:p>
            <a:r>
              <a:rPr lang="bg-BG" dirty="0"/>
              <a:t>Кой иска да бъде силен и да си играе неуморно? (децата отговарят)</a:t>
            </a:r>
          </a:p>
          <a:p>
            <a:r>
              <a:rPr lang="bg-BG" dirty="0"/>
              <a:t>ДА!</a:t>
            </a:r>
          </a:p>
          <a:p>
            <a:r>
              <a:rPr lang="bg-BG" dirty="0"/>
              <a:t>Тогава хапвайте чушки!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0753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Момченцето казва: Това е репичка. Нейният цвят е… (децата отговарят)</a:t>
            </a:r>
          </a:p>
          <a:p>
            <a:r>
              <a:rPr lang="bg-BG" dirty="0"/>
              <a:t>Розов!</a:t>
            </a:r>
          </a:p>
          <a:p>
            <a:r>
              <a:rPr lang="bg-BG" dirty="0"/>
              <a:t>Розовият цвят на репичката ни предпазва от настинка и кашлица!</a:t>
            </a:r>
          </a:p>
          <a:p>
            <a:r>
              <a:rPr lang="bg-BG" dirty="0"/>
              <a:t>Вие не искате да кашляте, нали? (децата отговарят)</a:t>
            </a:r>
          </a:p>
          <a:p>
            <a:r>
              <a:rPr lang="bg-BG" dirty="0"/>
              <a:t>НЕ!</a:t>
            </a:r>
          </a:p>
          <a:p>
            <a:r>
              <a:rPr lang="bg-BG" dirty="0"/>
              <a:t>Тогава хапвайте репички!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6500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Момченцето казва: Това е тиква. Нейният цвят е (децата отговарят)</a:t>
            </a:r>
          </a:p>
          <a:p>
            <a:r>
              <a:rPr lang="bg-BG" dirty="0"/>
              <a:t>Оранжев!</a:t>
            </a:r>
          </a:p>
          <a:p>
            <a:r>
              <a:rPr lang="bg-BG" dirty="0"/>
              <a:t>Оранжевият цвят на тиквата ни помага да виждаме по-добре. </a:t>
            </a:r>
          </a:p>
          <a:p>
            <a:r>
              <a:rPr lang="bg-BG" dirty="0"/>
              <a:t>Вие искате ли да виждате хубаво?</a:t>
            </a:r>
          </a:p>
          <a:p>
            <a:r>
              <a:rPr lang="bg-BG" dirty="0"/>
              <a:t>(децата отговарят)</a:t>
            </a:r>
          </a:p>
          <a:p>
            <a:r>
              <a:rPr lang="bg-BG" dirty="0"/>
              <a:t>ДА!</a:t>
            </a:r>
          </a:p>
          <a:p>
            <a:r>
              <a:rPr lang="bg-BG" dirty="0"/>
              <a:t>Тогава хапвайте тиква!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1986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Момченцето казва: Това е броколи. Неговият цвят е… (децата отговарят)</a:t>
            </a:r>
          </a:p>
          <a:p>
            <a:r>
              <a:rPr lang="bg-BG" dirty="0"/>
              <a:t>Зелено. </a:t>
            </a:r>
          </a:p>
          <a:p>
            <a:r>
              <a:rPr lang="bg-BG" dirty="0"/>
              <a:t>Зеленият цвят на </a:t>
            </a:r>
            <a:r>
              <a:rPr lang="bg-BG" dirty="0" err="1"/>
              <a:t>броколито</a:t>
            </a:r>
            <a:r>
              <a:rPr lang="bg-BG" dirty="0"/>
              <a:t> </a:t>
            </a:r>
            <a:r>
              <a:rPr lang="bg-BG" dirty="0" smtClean="0"/>
              <a:t>помага зъбките</a:t>
            </a:r>
            <a:r>
              <a:rPr lang="bg-BG" baseline="0" dirty="0" smtClean="0"/>
              <a:t> ви да са здрави и раните ви бързо да зарастват</a:t>
            </a:r>
            <a:r>
              <a:rPr lang="bg-BG" dirty="0" smtClean="0"/>
              <a:t> </a:t>
            </a:r>
            <a:endParaRPr lang="bg-BG" dirty="0"/>
          </a:p>
          <a:p>
            <a:r>
              <a:rPr lang="bg-BG" dirty="0"/>
              <a:t>Когато играете, вие наранявате ли се понякога? Искате ли бързо да ви зарасне раната?</a:t>
            </a:r>
          </a:p>
          <a:p>
            <a:r>
              <a:rPr lang="bg-BG" dirty="0"/>
              <a:t>(децата отговарят)</a:t>
            </a:r>
          </a:p>
          <a:p>
            <a:r>
              <a:rPr lang="bg-BG" dirty="0"/>
              <a:t>ДА!</a:t>
            </a:r>
          </a:p>
          <a:p>
            <a:r>
              <a:rPr lang="bg-BG" dirty="0"/>
              <a:t>Тогава хапвайте броколи.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7855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Момченцето казва: Това е зеле. Неговият цвят е… (децата отговарят)</a:t>
            </a:r>
          </a:p>
          <a:p>
            <a:r>
              <a:rPr lang="bg-BG" dirty="0"/>
              <a:t>Светло зелено!</a:t>
            </a:r>
          </a:p>
          <a:p>
            <a:r>
              <a:rPr lang="bg-BG" dirty="0"/>
              <a:t>Светло зеленият цвят на зелето помага на </a:t>
            </a:r>
            <a:r>
              <a:rPr lang="bg-BG" dirty="0" err="1"/>
              <a:t>стомахчето</a:t>
            </a:r>
            <a:r>
              <a:rPr lang="bg-BG" dirty="0"/>
              <a:t> да мели по-добре. </a:t>
            </a:r>
          </a:p>
          <a:p>
            <a:r>
              <a:rPr lang="bg-BG" dirty="0"/>
              <a:t>Вие искате ли да ви боли </a:t>
            </a:r>
            <a:r>
              <a:rPr lang="bg-BG" dirty="0" err="1"/>
              <a:t>стомахчето</a:t>
            </a:r>
            <a:r>
              <a:rPr lang="bg-BG" dirty="0"/>
              <a:t>? (децата отговарят)</a:t>
            </a:r>
          </a:p>
          <a:p>
            <a:r>
              <a:rPr lang="bg-BG" dirty="0"/>
              <a:t>НЕ!</a:t>
            </a:r>
          </a:p>
          <a:p>
            <a:r>
              <a:rPr lang="bg-BG" dirty="0"/>
              <a:t>Тогава хапвайте зеле!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833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Детенцето</a:t>
            </a:r>
            <a:r>
              <a:rPr lang="bg-BG" baseline="0" dirty="0" smtClean="0"/>
              <a:t> казва : Това е спанак. Неговият цвят е  зелен. </a:t>
            </a:r>
            <a:r>
              <a:rPr lang="bg-BG" dirty="0" smtClean="0"/>
              <a:t> </a:t>
            </a:r>
          </a:p>
          <a:p>
            <a:r>
              <a:rPr lang="bg-BG" dirty="0" smtClean="0"/>
              <a:t>Зеленият цвят на спанака помага да боледуваме по-малко.  Искате ли по –</a:t>
            </a:r>
            <a:r>
              <a:rPr lang="bg-BG" baseline="0" dirty="0" smtClean="0"/>
              <a:t> рядко да кашляте и да ви боли гърлото?</a:t>
            </a:r>
            <a:endParaRPr lang="bg-BG" dirty="0" smtClean="0"/>
          </a:p>
          <a:p>
            <a:r>
              <a:rPr lang="bg-BG" dirty="0" smtClean="0"/>
              <a:t>(децата отговарят)</a:t>
            </a:r>
          </a:p>
          <a:p>
            <a:r>
              <a:rPr lang="bg-BG" dirty="0" smtClean="0"/>
              <a:t>ДА!</a:t>
            </a:r>
          </a:p>
          <a:p>
            <a:r>
              <a:rPr lang="bg-BG" dirty="0" smtClean="0"/>
              <a:t>Тогава по-често яжте супа,</a:t>
            </a:r>
            <a:r>
              <a:rPr lang="bg-BG" baseline="0" dirty="0" smtClean="0"/>
              <a:t> я</a:t>
            </a:r>
            <a:r>
              <a:rPr lang="bg-BG" dirty="0" smtClean="0"/>
              <a:t>дене</a:t>
            </a:r>
            <a:r>
              <a:rPr lang="bg-BG" baseline="0" dirty="0" smtClean="0"/>
              <a:t> или баничка със</a:t>
            </a:r>
            <a:r>
              <a:rPr lang="bg-BG" dirty="0" smtClean="0"/>
              <a:t> спанак.</a:t>
            </a:r>
          </a:p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5381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Момиченцето казва: Това е патладжан. Неговият цвят е… (децата отговарят)</a:t>
            </a:r>
          </a:p>
          <a:p>
            <a:r>
              <a:rPr lang="bg-BG" dirty="0"/>
              <a:t>Лилав!</a:t>
            </a:r>
          </a:p>
          <a:p>
            <a:r>
              <a:rPr lang="bg-BG" dirty="0"/>
              <a:t>Лилавият цвят в патладжана ни помага да бъдем по-умни като защитава клетките на нашия мозък!</a:t>
            </a:r>
          </a:p>
          <a:p>
            <a:r>
              <a:rPr lang="bg-BG" dirty="0"/>
              <a:t>Вие искате ли да сте умни и да измисляте много интересни игри? (децата отговарят)</a:t>
            </a:r>
          </a:p>
          <a:p>
            <a:r>
              <a:rPr lang="bg-BG" dirty="0"/>
              <a:t>ДА!</a:t>
            </a:r>
          </a:p>
          <a:p>
            <a:r>
              <a:rPr lang="bg-BG" dirty="0"/>
              <a:t>Тогава яжте патладжани!</a:t>
            </a:r>
          </a:p>
          <a:p>
            <a:endParaRPr lang="bg-BG" dirty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6116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Както си подбираме приятелите, така си подбираме и храната. </a:t>
            </a:r>
          </a:p>
          <a:p>
            <a:r>
              <a:rPr lang="bg-BG" dirty="0"/>
              <a:t>Понякога в игрите се промъкват и нежелани участници. Ето кой иска да ни се представи днес… </a:t>
            </a:r>
          </a:p>
          <a:p>
            <a:r>
              <a:rPr lang="bg-BG" dirty="0"/>
              <a:t>Това е </a:t>
            </a:r>
            <a:r>
              <a:rPr lang="en-US" dirty="0"/>
              <a:t>Junk food. </a:t>
            </a:r>
            <a:r>
              <a:rPr lang="bg-BG" dirty="0"/>
              <a:t>На български: боклуци</a:t>
            </a:r>
            <a:r>
              <a:rPr lang="bg-BG" dirty="0" smtClean="0"/>
              <a:t>! Това не значи, че са направени от боклуци, а показва, че в тях няма нищо полезно за децата.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40581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Може да се включат също солети и вафла -</a:t>
            </a:r>
            <a:r>
              <a:rPr lang="bg-BG" baseline="0" dirty="0" smtClean="0"/>
              <a:t> те много често се ядат от децата.</a:t>
            </a:r>
            <a:endParaRPr lang="bg-BG" dirty="0" smtClean="0"/>
          </a:p>
          <a:p>
            <a:r>
              <a:rPr lang="bg-BG" dirty="0" smtClean="0"/>
              <a:t>Как</a:t>
            </a:r>
            <a:r>
              <a:rPr lang="bg-BG" baseline="0" dirty="0" smtClean="0"/>
              <a:t> лесно ще познаете кои са тези храни? </a:t>
            </a:r>
            <a:r>
              <a:rPr lang="bg-BG" dirty="0" smtClean="0"/>
              <a:t>Цветовете </a:t>
            </a:r>
            <a:r>
              <a:rPr lang="bg-BG" dirty="0"/>
              <a:t>на </a:t>
            </a:r>
            <a:r>
              <a:rPr lang="bg-BG" dirty="0" smtClean="0"/>
              <a:t>тези храни са</a:t>
            </a:r>
            <a:r>
              <a:rPr lang="bg-BG" dirty="0"/>
              <a:t>… (децата отговарят)</a:t>
            </a:r>
          </a:p>
          <a:p>
            <a:r>
              <a:rPr lang="bg-BG" dirty="0"/>
              <a:t>Бежово и кафяво</a:t>
            </a:r>
            <a:r>
              <a:rPr lang="bg-BG" dirty="0" smtClean="0"/>
              <a:t>! </a:t>
            </a:r>
          </a:p>
          <a:p>
            <a:r>
              <a:rPr lang="bg-BG" dirty="0" smtClean="0"/>
              <a:t>А на зеленчуците, които  помагат да сте здрави и силни? Цветовете са  (децата</a:t>
            </a:r>
            <a:r>
              <a:rPr lang="bg-BG" baseline="0" dirty="0" smtClean="0"/>
              <a:t> отговарят) :  зелен червен, оранжев, жълт, лилав.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4408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Кои цветовете ще изберете, когато се храните?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 smtClean="0"/>
              <a:t>Кафявите </a:t>
            </a:r>
            <a:r>
              <a:rPr lang="bg-BG" dirty="0"/>
              <a:t>и бежови цветове не ни носят никаква полза. </a:t>
            </a:r>
          </a:p>
          <a:p>
            <a:r>
              <a:rPr lang="bg-BG" dirty="0" smtClean="0"/>
              <a:t>Ярките </a:t>
            </a:r>
            <a:r>
              <a:rPr lang="bg-BG" dirty="0"/>
              <a:t>цветове ни помагат да бъдем защитени, силни, здрави, умни и енергични. 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0881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За да бъдем </a:t>
            </a:r>
            <a:r>
              <a:rPr lang="bg-BG" dirty="0" smtClean="0"/>
              <a:t>здрави и силни, </a:t>
            </a:r>
            <a:r>
              <a:rPr lang="bg-BG" dirty="0"/>
              <a:t>избираме ярки и разноцветни храни!</a:t>
            </a:r>
          </a:p>
          <a:p>
            <a:r>
              <a:rPr lang="bg-BG" dirty="0"/>
              <a:t>Това са зеленчуците! От днес те са наши добри приятели!</a:t>
            </a:r>
          </a:p>
          <a:p>
            <a:r>
              <a:rPr lang="bg-BG" dirty="0"/>
              <a:t>(Може за финал заедно да изпеете с децата „Зеленчуци, който не яде“ и после заедно да ръкопляскате)</a:t>
            </a:r>
          </a:p>
          <a:p>
            <a:r>
              <a:rPr lang="bg-BG" dirty="0"/>
              <a:t>Браво!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9892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(Може за финал заедно да изпеете с децата „Зеленчуци, който не яде“ и после заедно да ръкопляскате)</a:t>
            </a:r>
          </a:p>
          <a:p>
            <a:r>
              <a:rPr lang="bg-BG" smtClean="0"/>
              <a:t>Браво!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833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C06B-41FB-4AC8-A23C-7DF699093EEE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681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803" y="0"/>
            <a:ext cx="9345606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803" y="0"/>
            <a:ext cx="9345606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0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59412" cy="5170652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30109"/>
                </a:solidFill>
                <a:latin typeface="Gotham Black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59413" cy="5166838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30109"/>
                </a:solidFill>
                <a:latin typeface="Gotham Black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174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9159413" cy="5143500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30109"/>
                </a:solidFill>
                <a:latin typeface="Gotham Black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271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59413" cy="5166839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30109"/>
                </a:solidFill>
                <a:latin typeface="Gotham Black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488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70"/>
            <a:ext cx="9143999" cy="51435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219200" y="2266952"/>
            <a:ext cx="6553200" cy="581025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618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856"/>
            <a:ext cx="9143999" cy="5158356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219200" y="2266952"/>
            <a:ext cx="6553200" cy="581025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30109"/>
                </a:solidFill>
                <a:latin typeface="Gotham Black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53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70"/>
            <a:ext cx="9143999" cy="5143500"/>
          </a:xfrm>
          <a:prstGeom prst="rect">
            <a:avLst/>
          </a:prstGeom>
        </p:spPr>
      </p:pic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3400" y="742950"/>
            <a:ext cx="3200400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30109"/>
                </a:solidFill>
                <a:latin typeface="Gotham Medium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6"/>
          </p:nvPr>
        </p:nvSpPr>
        <p:spPr>
          <a:xfrm>
            <a:off x="533400" y="2876550"/>
            <a:ext cx="3200400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530109"/>
                </a:solidFill>
                <a:latin typeface="Gotham Medium" pitchFamily="50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390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CB16F-63FC-4089-B958-19B3B5770137}" type="datetimeFigureOut">
              <a:rPr lang="bg-BG" smtClean="0"/>
              <a:t>13.5.2019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15982-8551-4E85-B066-DE54F6F3B5A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618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6" r:id="rId2"/>
    <p:sldLayoutId id="2147483783" r:id="rId3"/>
    <p:sldLayoutId id="2147483787" r:id="rId4"/>
    <p:sldLayoutId id="2147483788" r:id="rId5"/>
    <p:sldLayoutId id="2147483789" r:id="rId6"/>
    <p:sldLayoutId id="2147483784" r:id="rId7"/>
    <p:sldLayoutId id="2147483790" r:id="rId8"/>
    <p:sldLayoutId id="2147483791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3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21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26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4.wmf"/><Relationship Id="rId5" Type="http://schemas.openxmlformats.org/officeDocument/2006/relationships/image" Target="../media/image25.wmf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629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622ACD65-9A47-4489-9974-25B0910B46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872598"/>
              </p:ext>
            </p:extLst>
          </p:nvPr>
        </p:nvGraphicFramePr>
        <p:xfrm>
          <a:off x="2797588" y="851709"/>
          <a:ext cx="3450812" cy="729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r:id="rId4" imgW="5777640" imgH="1434600" progId="">
                  <p:embed/>
                </p:oleObj>
              </mc:Choice>
              <mc:Fallback>
                <p:oleObj r:id="rId4" imgW="5777640" imgH="1434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97588" y="851709"/>
                        <a:ext cx="3450812" cy="729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C161BA92-E6E8-44CF-A3BB-8FDD9B6641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63865"/>
              </p:ext>
            </p:extLst>
          </p:nvPr>
        </p:nvGraphicFramePr>
        <p:xfrm>
          <a:off x="2275094" y="1733550"/>
          <a:ext cx="4495800" cy="318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r:id="rId6" imgW="12698280" imgH="12685680" progId="">
                  <p:embed/>
                </p:oleObj>
              </mc:Choice>
              <mc:Fallback>
                <p:oleObj r:id="rId6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75094" y="1733550"/>
                        <a:ext cx="4495800" cy="318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2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8183"/>
            <a:ext cx="8229600" cy="857250"/>
          </a:xfrm>
        </p:spPr>
        <p:txBody>
          <a:bodyPr>
            <a:noAutofit/>
          </a:bodyPr>
          <a:lstStyle/>
          <a:p>
            <a:r>
              <a:rPr lang="bg-BG" sz="5600" dirty="0">
                <a:latin typeface="Franklin Gothic Medium Cond" panose="020B0606030402020204" pitchFamily="34" charset="0"/>
              </a:rPr>
              <a:t>ХАЙДЕ ДА СЕ ЗАПОЗНАЕМ!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85E628F9-F5CD-49C1-933A-B1B3318831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033453"/>
              </p:ext>
            </p:extLst>
          </p:nvPr>
        </p:nvGraphicFramePr>
        <p:xfrm>
          <a:off x="1828800" y="1505433"/>
          <a:ext cx="5400675" cy="3638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r:id="rId4" imgW="12698280" imgH="8533080" progId="">
                  <p:embed/>
                </p:oleObj>
              </mc:Choice>
              <mc:Fallback>
                <p:oleObj r:id="rId4" imgW="12698280" imgH="85330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1505433"/>
                        <a:ext cx="5400675" cy="3638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863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436" y="895350"/>
            <a:ext cx="4170363" cy="1531982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ДОМАТ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76800" y="2716168"/>
            <a:ext cx="3808428" cy="1074782"/>
          </a:xfrm>
        </p:spPr>
        <p:txBody>
          <a:bodyPr>
            <a:normAutofit fontScale="92500"/>
          </a:bodyPr>
          <a:lstStyle/>
          <a:p>
            <a:r>
              <a:rPr lang="bg-BG" sz="3600" dirty="0"/>
              <a:t>Неговият цвят е…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25323404-26F6-41F9-B26A-054659BF45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818490"/>
              </p:ext>
            </p:extLst>
          </p:nvPr>
        </p:nvGraphicFramePr>
        <p:xfrm>
          <a:off x="457201" y="936403"/>
          <a:ext cx="40592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r:id="rId4" imgW="12698280" imgH="12672720" progId="">
                  <p:embed/>
                </p:oleObj>
              </mc:Choice>
              <mc:Fallback>
                <p:oleObj r:id="rId4" imgW="12698280" imgH="12672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1" y="936403"/>
                        <a:ext cx="40592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9139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5CDDAD10-5A42-4F3E-A528-ABAC8650A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850438"/>
              </p:ext>
            </p:extLst>
          </p:nvPr>
        </p:nvGraphicFramePr>
        <p:xfrm>
          <a:off x="4038600" y="590550"/>
          <a:ext cx="40560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8600" y="590550"/>
                        <a:ext cx="405606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4056064" cy="1600200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F96E57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F96E57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F96E57"/>
                </a:solidFill>
                <a:latin typeface="Franklin Gothic Medium Cond" panose="020B0606030402020204" pitchFamily="34" charset="0"/>
              </a:rPr>
              <a:t>ЧУШКА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850165" y="2800350"/>
            <a:ext cx="3657600" cy="860391"/>
          </a:xfrm>
        </p:spPr>
        <p:txBody>
          <a:bodyPr>
            <a:noAutofit/>
          </a:bodyPr>
          <a:lstStyle/>
          <a:p>
            <a:r>
              <a:rPr lang="bg-BG" sz="3600" dirty="0"/>
              <a:t>Нейният цвят е…. </a:t>
            </a:r>
          </a:p>
        </p:txBody>
      </p:sp>
    </p:spTree>
    <p:extLst>
      <p:ext uri="{BB962C8B-B14F-4D97-AF65-F5344CB8AC3E}">
        <p14:creationId xmlns:p14="http://schemas.microsoft.com/office/powerpoint/2010/main" val="856497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214" y="895350"/>
            <a:ext cx="3886200" cy="1458868"/>
          </a:xfrm>
        </p:spPr>
        <p:txBody>
          <a:bodyPr>
            <a:noAutofit/>
          </a:bodyPr>
          <a:lstStyle/>
          <a:p>
            <a:r>
              <a:rPr lang="bg-BG" sz="5600" dirty="0">
                <a:solidFill>
                  <a:srgbClr val="F25CA3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5600" dirty="0">
                <a:solidFill>
                  <a:srgbClr val="F25CA3"/>
                </a:solidFill>
                <a:latin typeface="Franklin Gothic Medium Cond" panose="020B0606030402020204" pitchFamily="34" charset="0"/>
              </a:rPr>
            </a:br>
            <a:r>
              <a:rPr lang="bg-BG" sz="5600" dirty="0">
                <a:solidFill>
                  <a:srgbClr val="F25CA3"/>
                </a:solidFill>
                <a:latin typeface="Franklin Gothic Medium Cond" panose="020B0606030402020204" pitchFamily="34" charset="0"/>
              </a:rPr>
              <a:t>РЕПИЧКА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93998" y="2952750"/>
            <a:ext cx="3619500" cy="685800"/>
          </a:xfrm>
        </p:spPr>
        <p:txBody>
          <a:bodyPr>
            <a:noAutofit/>
          </a:bodyPr>
          <a:lstStyle/>
          <a:p>
            <a:r>
              <a:rPr lang="bg-BG" sz="3600" dirty="0"/>
              <a:t>Нейният цвят е…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xmlns="" id="{192F891E-7B88-4DDB-921B-4F0FC92291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572798"/>
              </p:ext>
            </p:extLst>
          </p:nvPr>
        </p:nvGraphicFramePr>
        <p:xfrm>
          <a:off x="686586" y="757283"/>
          <a:ext cx="40592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r:id="rId4" imgW="12698280" imgH="12672720" progId="">
                  <p:embed/>
                </p:oleObj>
              </mc:Choice>
              <mc:Fallback>
                <p:oleObj r:id="rId4" imgW="12698280" imgH="12672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6586" y="757283"/>
                        <a:ext cx="40592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43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19150"/>
            <a:ext cx="4114800" cy="1510515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F9BC41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F9BC41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F9BC41"/>
                </a:solidFill>
                <a:latin typeface="Franklin Gothic Medium Cond" panose="020B0606030402020204" pitchFamily="34" charset="0"/>
              </a:rPr>
              <a:t>ТИКВА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85800" y="2682840"/>
            <a:ext cx="3657600" cy="813258"/>
          </a:xfrm>
        </p:spPr>
        <p:txBody>
          <a:bodyPr>
            <a:noAutofit/>
          </a:bodyPr>
          <a:lstStyle/>
          <a:p>
            <a:r>
              <a:rPr lang="bg-BG" sz="3600" dirty="0"/>
              <a:t>Нейният цвят е…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ACCFB2E9-A465-41A3-ADB6-EF44B7B496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40532"/>
              </p:ext>
            </p:extLst>
          </p:nvPr>
        </p:nvGraphicFramePr>
        <p:xfrm>
          <a:off x="4029566" y="750932"/>
          <a:ext cx="40592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r:id="rId4" imgW="12698280" imgH="12672720" progId="">
                  <p:embed/>
                </p:oleObj>
              </mc:Choice>
              <mc:Fallback>
                <p:oleObj r:id="rId4" imgW="12698280" imgH="12672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9566" y="750932"/>
                        <a:ext cx="40592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049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262" y="1320015"/>
            <a:ext cx="4173537" cy="857250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74931C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74931C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74931C"/>
                </a:solidFill>
                <a:latin typeface="Franklin Gothic Medium Cond" panose="020B0606030402020204" pitchFamily="34" charset="0"/>
              </a:rPr>
              <a:t>БРОКОЛИ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30739" y="2966236"/>
            <a:ext cx="4056063" cy="584226"/>
          </a:xfrm>
        </p:spPr>
        <p:txBody>
          <a:bodyPr>
            <a:noAutofit/>
          </a:bodyPr>
          <a:lstStyle/>
          <a:p>
            <a:r>
              <a:rPr lang="bg-BG" sz="3600" dirty="0"/>
              <a:t>Неговият цвят е…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B19540B9-FA21-41E9-A7E2-0409F1B3E1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931039"/>
              </p:ext>
            </p:extLst>
          </p:nvPr>
        </p:nvGraphicFramePr>
        <p:xfrm>
          <a:off x="457198" y="666750"/>
          <a:ext cx="40560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198" y="666750"/>
                        <a:ext cx="405606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110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766" y="1320015"/>
            <a:ext cx="4032495" cy="857250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AADB44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AADB44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AADB44"/>
                </a:solidFill>
                <a:latin typeface="Franklin Gothic Medium Cond" panose="020B0606030402020204" pitchFamily="34" charset="0"/>
              </a:rPr>
              <a:t>ЗЕЛЕ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9505" y="3000736"/>
            <a:ext cx="4032495" cy="580599"/>
          </a:xfrm>
        </p:spPr>
        <p:txBody>
          <a:bodyPr>
            <a:noAutofit/>
          </a:bodyPr>
          <a:lstStyle/>
          <a:p>
            <a:r>
              <a:rPr lang="bg-BG" sz="3600" dirty="0"/>
              <a:t>Неговият цвят е…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6AEFA102-EE73-471C-B417-C06CE5F16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695637"/>
              </p:ext>
            </p:extLst>
          </p:nvPr>
        </p:nvGraphicFramePr>
        <p:xfrm>
          <a:off x="4050776" y="934236"/>
          <a:ext cx="40560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50776" y="934236"/>
                        <a:ext cx="405606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742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Ãhnliches Fot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44628"/>
            <a:ext cx="1712690" cy="174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Ãhnliches Foto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54" b="99231" l="1923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2370"/>
            <a:ext cx="300990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13262" y="1320015"/>
            <a:ext cx="417353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530109"/>
                </a:solidFill>
                <a:latin typeface="Gotham Black" pitchFamily="50" charset="0"/>
                <a:ea typeface="+mj-ea"/>
                <a:cs typeface="+mj-cs"/>
              </a:defRPr>
            </a:lvl1pPr>
          </a:lstStyle>
          <a:p>
            <a:r>
              <a:rPr lang="bg-BG" sz="6000" dirty="0" smtClean="0">
                <a:solidFill>
                  <a:srgbClr val="74931C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 smtClean="0">
                <a:solidFill>
                  <a:srgbClr val="74931C"/>
                </a:solidFill>
                <a:latin typeface="Franklin Gothic Medium Cond" panose="020B0606030402020204" pitchFamily="34" charset="0"/>
              </a:rPr>
            </a:br>
            <a:r>
              <a:rPr lang="bg-BG" sz="6000" dirty="0" smtClean="0">
                <a:solidFill>
                  <a:srgbClr val="74931C"/>
                </a:solidFill>
                <a:latin typeface="Franklin Gothic Medium Cond" panose="020B0606030402020204" pitchFamily="34" charset="0"/>
              </a:rPr>
              <a:t>СПАНАК</a:t>
            </a:r>
            <a:endParaRPr lang="bg-BG" sz="6000" dirty="0">
              <a:solidFill>
                <a:srgbClr val="74931C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2"/>
          </p:nvPr>
        </p:nvSpPr>
        <p:spPr>
          <a:xfrm>
            <a:off x="4630739" y="2966236"/>
            <a:ext cx="4056063" cy="584226"/>
          </a:xfrm>
        </p:spPr>
        <p:txBody>
          <a:bodyPr>
            <a:noAutofit/>
          </a:bodyPr>
          <a:lstStyle/>
          <a:p>
            <a:r>
              <a:rPr lang="bg-BG" sz="3600" dirty="0"/>
              <a:t>Неговият цвят е…</a:t>
            </a:r>
          </a:p>
        </p:txBody>
      </p:sp>
    </p:spTree>
    <p:extLst>
      <p:ext uri="{BB962C8B-B14F-4D97-AF65-F5344CB8AC3E}">
        <p14:creationId xmlns:p14="http://schemas.microsoft.com/office/powerpoint/2010/main" val="2696074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004" y="1333500"/>
            <a:ext cx="4059237" cy="857250"/>
          </a:xfrm>
        </p:spPr>
        <p:txBody>
          <a:bodyPr>
            <a:noAutofit/>
          </a:bodyPr>
          <a:lstStyle/>
          <a:p>
            <a:r>
              <a:rPr lang="bg-BG" sz="6000" dirty="0">
                <a:solidFill>
                  <a:srgbClr val="7F49A1"/>
                </a:solidFill>
                <a:latin typeface="Franklin Gothic Medium Cond" panose="020B0606030402020204" pitchFamily="34" charset="0"/>
              </a:rPr>
              <a:t>Това е</a:t>
            </a:r>
            <a:br>
              <a:rPr lang="bg-BG" sz="6000" dirty="0">
                <a:solidFill>
                  <a:srgbClr val="7F49A1"/>
                </a:solidFill>
                <a:latin typeface="Franklin Gothic Medium Cond" panose="020B0606030402020204" pitchFamily="34" charset="0"/>
              </a:rPr>
            </a:br>
            <a:r>
              <a:rPr lang="bg-BG" sz="6000" dirty="0">
                <a:solidFill>
                  <a:srgbClr val="7F49A1"/>
                </a:solidFill>
                <a:latin typeface="Franklin Gothic Medium Cond" panose="020B0606030402020204" pitchFamily="34" charset="0"/>
              </a:rPr>
              <a:t>ПАТЛАДЖАН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44505" y="2952750"/>
            <a:ext cx="3678237" cy="643798"/>
          </a:xfrm>
        </p:spPr>
        <p:txBody>
          <a:bodyPr>
            <a:noAutofit/>
          </a:bodyPr>
          <a:lstStyle/>
          <a:p>
            <a:r>
              <a:rPr lang="bg-BG" sz="3600" dirty="0"/>
              <a:t>Неговият цвят е…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59A99188-2967-493F-98BD-CE3F637293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95200"/>
              </p:ext>
            </p:extLst>
          </p:nvPr>
        </p:nvGraphicFramePr>
        <p:xfrm>
          <a:off x="454631" y="819150"/>
          <a:ext cx="40592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r:id="rId4" imgW="12698280" imgH="12672720" progId="">
                  <p:embed/>
                </p:oleObj>
              </mc:Choice>
              <mc:Fallback>
                <p:oleObj r:id="rId4" imgW="12698280" imgH="12672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4631" y="819150"/>
                        <a:ext cx="40592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003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>
                <a:latin typeface="Franklin Gothic Medium Cond" panose="020B0606030402020204" pitchFamily="34" charset="0"/>
              </a:rPr>
              <a:t>КАКТО СИ ПОДБИРАМЕ ПРИЯТЕЛИТЕ</a:t>
            </a:r>
            <a:br>
              <a:rPr lang="bg-BG" sz="3600" dirty="0">
                <a:latin typeface="Franklin Gothic Medium Cond" panose="020B0606030402020204" pitchFamily="34" charset="0"/>
              </a:rPr>
            </a:br>
            <a:r>
              <a:rPr lang="bg-BG" sz="3600" dirty="0">
                <a:latin typeface="Franklin Gothic Medium Cond" panose="020B0606030402020204" pitchFamily="34" charset="0"/>
              </a:rPr>
              <a:t>ТАКА СИ ПОДБИРАМЕ И ХРАНАТА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222103" y="2459223"/>
            <a:ext cx="4953000" cy="363582"/>
          </a:xfrm>
        </p:spPr>
        <p:txBody>
          <a:bodyPr>
            <a:noAutofit/>
          </a:bodyPr>
          <a:lstStyle/>
          <a:p>
            <a:r>
              <a:rPr lang="bg-BG" sz="2000" dirty="0"/>
              <a:t>Ето кой иска още да ни се представи…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7AE26D16-546A-4A02-A1FC-5F0F60B707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374106"/>
              </p:ext>
            </p:extLst>
          </p:nvPr>
        </p:nvGraphicFramePr>
        <p:xfrm>
          <a:off x="4698603" y="3090540"/>
          <a:ext cx="1181401" cy="1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8" r:id="rId4" imgW="7555320" imgH="11682360" progId="">
                  <p:embed/>
                </p:oleObj>
              </mc:Choice>
              <mc:Fallback>
                <p:oleObj r:id="rId4" imgW="7555320" imgH="116823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98603" y="3090540"/>
                        <a:ext cx="1181401" cy="183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xmlns="" id="{26538028-9CAF-40C3-98D7-99B219F4FF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128115"/>
              </p:ext>
            </p:extLst>
          </p:nvPr>
        </p:nvGraphicFramePr>
        <p:xfrm>
          <a:off x="6042681" y="3076026"/>
          <a:ext cx="1275856" cy="1831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9" r:id="rId6" imgW="7923600" imgH="11339640" progId="">
                  <p:embed/>
                </p:oleObj>
              </mc:Choice>
              <mc:Fallback>
                <p:oleObj r:id="rId6" imgW="7923600" imgH="113396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42681" y="3076026"/>
                        <a:ext cx="1275856" cy="1831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xmlns="" id="{B3C5020F-2AB0-4029-B457-EEFA91E4B1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23359"/>
              </p:ext>
            </p:extLst>
          </p:nvPr>
        </p:nvGraphicFramePr>
        <p:xfrm>
          <a:off x="3184044" y="3137560"/>
          <a:ext cx="1509846" cy="1831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0" r:id="rId8" imgW="9650520" imgH="11682360" progId="">
                  <p:embed/>
                </p:oleObj>
              </mc:Choice>
              <mc:Fallback>
                <p:oleObj r:id="rId8" imgW="9650520" imgH="116823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84044" y="3137560"/>
                        <a:ext cx="1509846" cy="1831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xmlns="" id="{6BBF9E5B-6421-4D49-AB64-3936250964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80584"/>
              </p:ext>
            </p:extLst>
          </p:nvPr>
        </p:nvGraphicFramePr>
        <p:xfrm>
          <a:off x="1371600" y="3189437"/>
          <a:ext cx="1857392" cy="1718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1" r:id="rId10" imgW="11796480" imgH="10882440" progId="">
                  <p:embed/>
                </p:oleObj>
              </mc:Choice>
              <mc:Fallback>
                <p:oleObj r:id="rId10" imgW="11796480" imgH="10882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71600" y="3189437"/>
                        <a:ext cx="1857392" cy="1718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91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4A622BE2-C5C3-4F17-87CC-72DDA35CF1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347283"/>
              </p:ext>
            </p:extLst>
          </p:nvPr>
        </p:nvGraphicFramePr>
        <p:xfrm>
          <a:off x="2396582" y="1045635"/>
          <a:ext cx="40560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9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96582" y="1045635"/>
                        <a:ext cx="405606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178" y="650875"/>
            <a:ext cx="8229600" cy="857250"/>
          </a:xfrm>
        </p:spPr>
        <p:txBody>
          <a:bodyPr>
            <a:normAutofit/>
          </a:bodyPr>
          <a:lstStyle/>
          <a:p>
            <a:r>
              <a:rPr lang="bg-BG" sz="3600" dirty="0">
                <a:latin typeface="Franklin Gothic Medium Cond" panose="020B0606030402020204" pitchFamily="34" charset="0"/>
              </a:rPr>
              <a:t>Техните цветове са…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xmlns="" id="{566D7128-2DBB-4BFC-AB2B-3E20411EB9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490244"/>
              </p:ext>
            </p:extLst>
          </p:nvPr>
        </p:nvGraphicFramePr>
        <p:xfrm>
          <a:off x="1472475" y="3134914"/>
          <a:ext cx="965925" cy="1404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0" r:id="rId6" imgW="7200000" imgH="10437840" progId="">
                  <p:embed/>
                </p:oleObj>
              </mc:Choice>
              <mc:Fallback>
                <p:oleObj r:id="rId6" imgW="7200000" imgH="10437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72475" y="3134914"/>
                        <a:ext cx="965925" cy="1404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xmlns="" id="{AD5B09F2-545E-4791-9A1B-FBFA8156DC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235009"/>
              </p:ext>
            </p:extLst>
          </p:nvPr>
        </p:nvGraphicFramePr>
        <p:xfrm>
          <a:off x="6133799" y="2868784"/>
          <a:ext cx="1181401" cy="1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1" r:id="rId8" imgW="7555320" imgH="11682360" progId="">
                  <p:embed/>
                </p:oleObj>
              </mc:Choice>
              <mc:Fallback>
                <p:oleObj r:id="rId8" imgW="7555320" imgH="1168236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xmlns="" id="{7AE26D16-546A-4A02-A1FC-5F0F60B707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33799" y="2868784"/>
                        <a:ext cx="1181401" cy="183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xmlns="" id="{6C0359FE-605C-4B78-9BC9-6FDC5C49B8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713340"/>
              </p:ext>
            </p:extLst>
          </p:nvPr>
        </p:nvGraphicFramePr>
        <p:xfrm>
          <a:off x="6197025" y="1533613"/>
          <a:ext cx="1194375" cy="1449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2" r:id="rId10" imgW="9650520" imgH="11682360" progId="">
                  <p:embed/>
                </p:oleObj>
              </mc:Choice>
              <mc:Fallback>
                <p:oleObj r:id="rId10" imgW="9650520" imgH="116823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97025" y="1533613"/>
                        <a:ext cx="1194375" cy="1449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xmlns="" id="{70034FC4-3A91-4063-93BA-0CC0C4DB2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33372"/>
              </p:ext>
            </p:extLst>
          </p:nvPr>
        </p:nvGraphicFramePr>
        <p:xfrm>
          <a:off x="1219200" y="1533613"/>
          <a:ext cx="1496227" cy="1384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3" r:id="rId12" imgW="11796480" imgH="10882440" progId="">
                  <p:embed/>
                </p:oleObj>
              </mc:Choice>
              <mc:Fallback>
                <p:oleObj r:id="rId12" imgW="11796480" imgH="10882440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xmlns="" id="{6BBF9E5B-6421-4D49-AB64-3936250964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19200" y="1533613"/>
                        <a:ext cx="1496227" cy="1384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3061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7751DC36-98C2-4C23-9235-6BA8E9A18C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377006"/>
              </p:ext>
            </p:extLst>
          </p:nvPr>
        </p:nvGraphicFramePr>
        <p:xfrm>
          <a:off x="990600" y="1539955"/>
          <a:ext cx="2819400" cy="2672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2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xmlns="" id="{4A622BE2-C5C3-4F17-87CC-72DDA35CF1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1539955"/>
                        <a:ext cx="2819400" cy="2672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26B9B114-FBBC-46D5-8853-71CC3A3860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812882"/>
              </p:ext>
            </p:extLst>
          </p:nvPr>
        </p:nvGraphicFramePr>
        <p:xfrm>
          <a:off x="5540043" y="590550"/>
          <a:ext cx="2384757" cy="2389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3" r:id="rId6" imgW="12698280" imgH="12685680" progId="">
                  <p:embed/>
                </p:oleObj>
              </mc:Choice>
              <mc:Fallback>
                <p:oleObj r:id="rId6" imgW="12698280" imgH="12685680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xmlns="" id="{C161BA92-E6E8-44CF-A3BB-8FDD9B6641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40043" y="590550"/>
                        <a:ext cx="2384757" cy="2389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875"/>
            <a:ext cx="8229600" cy="857250"/>
          </a:xfrm>
        </p:spPr>
        <p:txBody>
          <a:bodyPr/>
          <a:lstStyle/>
          <a:p>
            <a:r>
              <a:rPr lang="bg-BG" dirty="0">
                <a:latin typeface="Franklin Gothic Medium Cond" panose="020B0606030402020204" pitchFamily="34" charset="0"/>
              </a:rPr>
              <a:t>КОИ ЦВЕТОВЕ ЩЕ ИЗБЕРЕТЕ?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57400" y="2380765"/>
            <a:ext cx="4953000" cy="990600"/>
          </a:xfrm>
        </p:spPr>
        <p:txBody>
          <a:bodyPr>
            <a:noAutofit/>
          </a:bodyPr>
          <a:lstStyle/>
          <a:p>
            <a:pPr algn="ctr"/>
            <a:r>
              <a:rPr lang="bg-BG" sz="5600" dirty="0">
                <a:latin typeface="Franklin Gothic Medium Cond" panose="020B0606030402020204" pitchFamily="34" charset="0"/>
              </a:rPr>
              <a:t>ИЛИ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xmlns="" id="{C80130EF-4B21-4BAE-9236-8C02E2DABA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969550"/>
              </p:ext>
            </p:extLst>
          </p:nvPr>
        </p:nvGraphicFramePr>
        <p:xfrm>
          <a:off x="5715000" y="2922421"/>
          <a:ext cx="2209800" cy="2221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4" r:id="rId8" imgW="12647520" imgH="12672720" progId="">
                  <p:embed/>
                </p:oleObj>
              </mc:Choice>
              <mc:Fallback>
                <p:oleObj r:id="rId8" imgW="12647520" imgH="12672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15000" y="2922421"/>
                        <a:ext cx="2209800" cy="22210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xmlns="" id="{5A7A2888-0952-425C-9F1E-2FD69831A3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69198"/>
              </p:ext>
            </p:extLst>
          </p:nvPr>
        </p:nvGraphicFramePr>
        <p:xfrm>
          <a:off x="1332523" y="879125"/>
          <a:ext cx="993142" cy="918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" r:id="rId10" imgW="11796480" imgH="10882440" progId="">
                  <p:embed/>
                </p:oleObj>
              </mc:Choice>
              <mc:Fallback>
                <p:oleObj r:id="rId10" imgW="11796480" imgH="10882440" progId="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xmlns="" id="{70034FC4-3A91-4063-93BA-0CC0C4DB2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32523" y="879125"/>
                        <a:ext cx="993142" cy="918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xmlns="" id="{AB47A110-2E40-4656-98C0-CEE5D96CD6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93865"/>
              </p:ext>
            </p:extLst>
          </p:nvPr>
        </p:nvGraphicFramePr>
        <p:xfrm>
          <a:off x="2644235" y="841831"/>
          <a:ext cx="847194" cy="102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" r:id="rId12" imgW="9650520" imgH="11682360" progId="">
                  <p:embed/>
                </p:oleObj>
              </mc:Choice>
              <mc:Fallback>
                <p:oleObj r:id="rId12" imgW="9650520" imgH="11682360" progId="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xmlns="" id="{6C0359FE-605C-4B78-9BC9-6FDC5C49B8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44235" y="841831"/>
                        <a:ext cx="847194" cy="102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xmlns="" id="{87ED5AF9-2BC1-4599-9C71-4744AF9C4B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283832"/>
              </p:ext>
            </p:extLst>
          </p:nvPr>
        </p:nvGraphicFramePr>
        <p:xfrm>
          <a:off x="1467291" y="3924238"/>
          <a:ext cx="723606" cy="1052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7" r:id="rId14" imgW="7200000" imgH="10437840" progId="">
                  <p:embed/>
                </p:oleObj>
              </mc:Choice>
              <mc:Fallback>
                <p:oleObj r:id="rId14" imgW="7200000" imgH="1043784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xmlns="" id="{566D7128-2DBB-4BFC-AB2B-3E20411EB9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67291" y="3924238"/>
                        <a:ext cx="723606" cy="1052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xmlns="" id="{78272503-DDED-4600-BA80-4DD167016A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755523"/>
              </p:ext>
            </p:extLst>
          </p:nvPr>
        </p:nvGraphicFramePr>
        <p:xfrm>
          <a:off x="2438694" y="3848009"/>
          <a:ext cx="777115" cy="12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" r:id="rId16" imgW="7555320" imgH="11682360" progId="">
                  <p:embed/>
                </p:oleObj>
              </mc:Choice>
              <mc:Fallback>
                <p:oleObj r:id="rId16" imgW="7555320" imgH="11682360" progId="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xmlns="" id="{AD5B09F2-545E-4791-9A1B-FBFA8156DC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438694" y="3848009"/>
                        <a:ext cx="777115" cy="120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918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D3DBED33-7B0C-4428-98F6-DEF2A3468D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071846"/>
              </p:ext>
            </p:extLst>
          </p:nvPr>
        </p:nvGraphicFramePr>
        <p:xfrm>
          <a:off x="1828800" y="1457467"/>
          <a:ext cx="4800600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r:id="rId4" imgW="12698280" imgH="12520440" progId="">
                  <p:embed/>
                </p:oleObj>
              </mc:Choice>
              <mc:Fallback>
                <p:oleObj r:id="rId4" imgW="12698280" imgH="12520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1457467"/>
                        <a:ext cx="4800600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590550"/>
            <a:ext cx="9220200" cy="781050"/>
          </a:xfrm>
        </p:spPr>
        <p:txBody>
          <a:bodyPr>
            <a:noAutofit/>
          </a:bodyPr>
          <a:lstStyle/>
          <a:p>
            <a:r>
              <a:rPr lang="bg-BG" sz="2800" dirty="0" smtClean="0">
                <a:latin typeface="Franklin Gothic Medium Cond" panose="020B0606030402020204" pitchFamily="34" charset="0"/>
              </a:rPr>
              <a:t/>
            </a:r>
            <a:br>
              <a:rPr lang="bg-BG" sz="2800" dirty="0" smtClean="0">
                <a:latin typeface="Franklin Gothic Medium Cond" panose="020B0606030402020204" pitchFamily="34" charset="0"/>
              </a:rPr>
            </a:br>
            <a:r>
              <a:rPr lang="bg-BG" sz="2800" b="1" dirty="0" smtClean="0">
                <a:solidFill>
                  <a:srgbClr val="74931C"/>
                </a:solidFill>
                <a:latin typeface="Franklin Gothic Medium Cond" panose="020B0606030402020204" pitchFamily="34" charset="0"/>
              </a:rPr>
              <a:t>ИЗБИРАЙТЕ </a:t>
            </a:r>
            <a:r>
              <a:rPr lang="bg-BG" sz="2800" b="1" dirty="0">
                <a:solidFill>
                  <a:srgbClr val="74931C"/>
                </a:solidFill>
                <a:latin typeface="Franklin Gothic Medium Cond" panose="020B0606030402020204" pitchFamily="34" charset="0"/>
              </a:rPr>
              <a:t>ЯРКИ И РАЗНОЦВЕТНИ ХРАНИ!</a:t>
            </a:r>
          </a:p>
        </p:txBody>
      </p:sp>
    </p:spTree>
    <p:extLst>
      <p:ext uri="{BB962C8B-B14F-4D97-AF65-F5344CB8AC3E}">
        <p14:creationId xmlns:p14="http://schemas.microsoft.com/office/powerpoint/2010/main" val="4062804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C161BA92-E6E8-44CF-A3BB-8FDD9B6641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910443"/>
              </p:ext>
            </p:extLst>
          </p:nvPr>
        </p:nvGraphicFramePr>
        <p:xfrm>
          <a:off x="2286000" y="1885950"/>
          <a:ext cx="4495800" cy="318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r:id="rId4" imgW="12698280" imgH="12685680" progId="">
                  <p:embed/>
                </p:oleObj>
              </mc:Choice>
              <mc:Fallback>
                <p:oleObj r:id="rId4" imgW="12698280" imgH="1268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0" y="1885950"/>
                        <a:ext cx="4495800" cy="318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Текстово поле 1"/>
          <p:cNvSpPr txBox="1"/>
          <p:nvPr/>
        </p:nvSpPr>
        <p:spPr>
          <a:xfrm>
            <a:off x="1" y="81915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ЗЕЛЕНЧУЦИ ВСЕКИ ДЕН И ЩЕ БЪДЕШ КАТО „СУПЕРМЕН“!</a:t>
            </a:r>
            <a:endParaRPr lang="bg-BG" sz="28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40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62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FFF3E3"/>
      </a:lt2>
      <a:accent1>
        <a:srgbClr val="FFF3E3"/>
      </a:accent1>
      <a:accent2>
        <a:srgbClr val="F6C634"/>
      </a:accent2>
      <a:accent3>
        <a:srgbClr val="E86932"/>
      </a:accent3>
      <a:accent4>
        <a:srgbClr val="15334B"/>
      </a:accent4>
      <a:accent5>
        <a:srgbClr val="FEFAD7"/>
      </a:accent5>
      <a:accent6>
        <a:srgbClr val="F92F23"/>
      </a:accent6>
      <a:hlink>
        <a:srgbClr val="0000FF"/>
      </a:hlink>
      <a:folHlink>
        <a:srgbClr val="F92F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893</Words>
  <Application>Microsoft Office PowerPoint</Application>
  <PresentationFormat>On-screen Show (16:9)</PresentationFormat>
  <Paragraphs>114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Franklin Gothic Book</vt:lpstr>
      <vt:lpstr>Franklin Gothic Medium Cond</vt:lpstr>
      <vt:lpstr>Gotham Black</vt:lpstr>
      <vt:lpstr>Gotham Medium</vt:lpstr>
      <vt:lpstr>Office Theme</vt:lpstr>
      <vt:lpstr>PowerPoint Presentation</vt:lpstr>
      <vt:lpstr>PowerPoint Presentation</vt:lpstr>
      <vt:lpstr>ХАЙДЕ ДА СЕ ЗАПОЗНАЕМ!</vt:lpstr>
      <vt:lpstr>Това е ДОМАТ</vt:lpstr>
      <vt:lpstr>Това е ЧУШКА</vt:lpstr>
      <vt:lpstr>Това е РЕПИЧКА</vt:lpstr>
      <vt:lpstr>Това е ТИКВА</vt:lpstr>
      <vt:lpstr>Това е БРОКОЛИ</vt:lpstr>
      <vt:lpstr>Това е ЗЕЛЕ</vt:lpstr>
      <vt:lpstr>PowerPoint Presentation</vt:lpstr>
      <vt:lpstr>Това е ПАТЛАДЖАН</vt:lpstr>
      <vt:lpstr>КАКТО СИ ПОДБИРАМЕ ПРИЯТЕЛИТЕ ТАКА СИ ПОДБИРАМЕ И ХРАНАТА</vt:lpstr>
      <vt:lpstr>Техните цветове са…</vt:lpstr>
      <vt:lpstr>КОИ ЦВЕТОВЕ ЩЕ ИЗБЕРЕТЕ?</vt:lpstr>
      <vt:lpstr> ИЗБИРАЙТЕ ЯРКИ И РАЗНОЦВЕТНИ ХРАНИ!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Mariya</dc:creator>
  <cp:lastModifiedBy>Natalia Aleksandrova</cp:lastModifiedBy>
  <cp:revision>216</cp:revision>
  <dcterms:created xsi:type="dcterms:W3CDTF">2014-02-11T13:45:48Z</dcterms:created>
  <dcterms:modified xsi:type="dcterms:W3CDTF">2019-05-13T20:12:49Z</dcterms:modified>
</cp:coreProperties>
</file>