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Montserrat Medium" panose="020B0604020202020204" charset="-52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jn8LQIEbVr2Fa5KnfGLpuxDkOH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CA36"/>
    <a:srgbClr val="5A8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1310" autoAdjust="0"/>
  </p:normalViewPr>
  <p:slideViewPr>
    <p:cSldViewPr snapToGrid="0">
      <p:cViewPr varScale="1">
        <p:scale>
          <a:sx n="51" d="100"/>
          <a:sy n="51" d="100"/>
        </p:scale>
        <p:origin x="1648" y="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bg-BG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" name="Google Shape;4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" name="Google Shape;4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bg-BG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/>
              <a:t>Водещ: Деца , можете ли да опишете какви са разликите между тези деца?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/>
              <a:t>Децата посочват различни видими разлики – например коса, цвят на кожата и т.н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/>
              <a:t>Водещ: А дали има и някакви други невидими разлики между тези деца? Децата започват да гадаят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/>
              <a:t>Водещ: Много от хората външно не се различават по нищо, но всъщност се различават по това с какво се хранят?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/>
              <a:t>Има хора, които не ядат определени храни, защото просто не ги обичат.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/>
              <a:t>Други хора, не ядат определени храни поради здравословни причини – например алергични са към тези храни и те им причиняват болка в тялото, обриви и т.н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/>
              <a:t>Други хора не ядат определени храни, защото религията им не им позволява</a:t>
            </a:r>
            <a:endParaRPr/>
          </a:p>
        </p:txBody>
      </p:sp>
      <p:sp>
        <p:nvSpPr>
          <p:cNvPr id="54" name="Google Shape;5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bg-BG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 dirty="0"/>
              <a:t>Водещ: 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 dirty="0" err="1"/>
              <a:t>Aми</a:t>
            </a:r>
            <a:r>
              <a:rPr lang="bg-BG" dirty="0"/>
              <a:t> всъщност тези деца не се </a:t>
            </a:r>
            <a:r>
              <a:rPr lang="bg-BG" dirty="0" err="1"/>
              <a:t>отличват</a:t>
            </a:r>
            <a:r>
              <a:rPr lang="bg-BG" dirty="0"/>
              <a:t> особено много - всяко от тях обича да играе, да скача и да си похапва вкусотии. Просто някои от тях имат по-специфични потребности и предпочитания към храната.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 b="1" dirty="0"/>
              <a:t>Първото</a:t>
            </a:r>
            <a:r>
              <a:rPr lang="bg-BG" dirty="0"/>
              <a:t> дете не яде свинско. Знаете ли защо? – Защото е мюсюлманин и в тяхната религия не е позволено, но пък може да яде пилешко, риба и агнешко месо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 b="1" dirty="0"/>
              <a:t>Второто</a:t>
            </a:r>
            <a:r>
              <a:rPr lang="bg-BG" dirty="0"/>
              <a:t> дете не яде </a:t>
            </a:r>
            <a:r>
              <a:rPr lang="bg-BG" dirty="0" err="1"/>
              <a:t>глутен</a:t>
            </a:r>
            <a:r>
              <a:rPr lang="bg-BG" dirty="0"/>
              <a:t>. Знаете ли защо? –Защото детето има </a:t>
            </a:r>
            <a:r>
              <a:rPr lang="bg-BG" dirty="0" err="1"/>
              <a:t>глутенова</a:t>
            </a:r>
            <a:r>
              <a:rPr lang="bg-BG" dirty="0"/>
              <a:t> непоносимост или алергия. </a:t>
            </a:r>
            <a:r>
              <a:rPr lang="bg-BG" dirty="0" err="1"/>
              <a:t>Глутенът</a:t>
            </a:r>
            <a:r>
              <a:rPr lang="bg-BG" dirty="0"/>
              <a:t> е едно специално вещество, което се съдържа в пшеницата, </a:t>
            </a:r>
            <a:r>
              <a:rPr lang="bg-BG" dirty="0" err="1"/>
              <a:t>лимеца</a:t>
            </a:r>
            <a:r>
              <a:rPr lang="bg-BG" dirty="0"/>
              <a:t>, ръжта, което може да причинява стомашни болки, обриви, разстройство и все такива неприятни неща…..В този случай детето не може да яде от хляба и закуските, които дават в училище, а трябва да се храни със специален хляб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 b="1" dirty="0"/>
              <a:t>Третото</a:t>
            </a:r>
            <a:r>
              <a:rPr lang="bg-BG" dirty="0"/>
              <a:t> дете не яде месо. Знаете ли как се нарича такъв човек? Вегетарианец. – той яде всякакви други храни. Знаете ли с какво може да замести месото, за да получи необходимите вещества – ами да, с боб, леща и други такива храни, които не са месо.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 b="1" dirty="0"/>
              <a:t>Четвъртото дете </a:t>
            </a:r>
            <a:r>
              <a:rPr lang="bg-BG" dirty="0"/>
              <a:t>не яде мляко и млечни продукти (кашкавал, сирене, кисело мляко) – Знаете ли защо ? – ами защото има </a:t>
            </a:r>
            <a:r>
              <a:rPr lang="bg-BG" dirty="0" err="1"/>
              <a:t>лактозна</a:t>
            </a:r>
            <a:r>
              <a:rPr lang="bg-BG" dirty="0"/>
              <a:t> непоносимост, това е алергия към белтъка в мляко. Това дете, обаче може да пие други млека – от соя, от ядки….Ако пие животинско мляко ще го боли много коремчето.</a:t>
            </a:r>
            <a:endParaRPr dirty="0"/>
          </a:p>
        </p:txBody>
      </p:sp>
      <p:sp>
        <p:nvSpPr>
          <p:cNvPr id="61" name="Google Shape;6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bg-BG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Водещ: Да обобщим – има различни причини поради, които хората могат да се хранят различно – някои имат различни предпочитания, други сериозни здравословни причини. На някои хора храненето е свързано с определени религиозни ограничения, а при други хора (напр. вегани, </a:t>
            </a:r>
            <a:r>
              <a:rPr lang="bg-BG" dirty="0" err="1"/>
              <a:t>фрутарианци</a:t>
            </a:r>
            <a:r>
              <a:rPr lang="bg-BG" dirty="0"/>
              <a:t> и т.н.) е личните им философски разбирания, </a:t>
            </a:r>
            <a:r>
              <a:rPr lang="bg-BG" dirty="0" err="1"/>
              <a:t>т.е</a:t>
            </a:r>
            <a:r>
              <a:rPr lang="bg-BG" dirty="0"/>
              <a:t> разбирането за живота.</a:t>
            </a:r>
          </a:p>
          <a:p>
            <a:r>
              <a:rPr lang="bg-BG" dirty="0"/>
              <a:t>Знаем, че за да бъде пълноценно храненето не трябва да изключва нито една хранителна група, но е важно да уважаваме изборът на всеки човек спрямо храненето му.</a:t>
            </a:r>
          </a:p>
          <a:p>
            <a:r>
              <a:rPr lang="bg-BG" dirty="0"/>
              <a:t>Така както приемаме различията на другите, така и те приемат нашите особености. Различното хранене не отличава хората в тяхната същност. Важно е човек да бъде добър и отзивчив.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bg-BG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bg-BG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9342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 dirty="0"/>
              <a:t>Понякога тези деца се чувстват различно и тъжно, защото не могат да ядат от храната, която другите ядат. Затова е много важно да им бъдем приятели и да им помагаме да не са тъжни. </a:t>
            </a:r>
            <a:r>
              <a:rPr lang="bg-BG"/>
              <a:t>Затова вие може да им помогнете да се почувстват по-добре.</a:t>
            </a:r>
            <a:endParaRPr dirty="0"/>
          </a:p>
        </p:txBody>
      </p:sp>
      <p:sp>
        <p:nvSpPr>
          <p:cNvPr id="75" name="Google Shape;7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bg-BG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0803" y="0"/>
            <a:ext cx="934560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457200" y="132001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0109"/>
              </a:buClr>
              <a:buSzPts val="3000"/>
              <a:buFont typeface="Arial"/>
              <a:buNone/>
              <a:defRPr sz="3000">
                <a:solidFill>
                  <a:srgbClr val="53010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9" name="Google Shape;19;p11"/>
          <p:cNvPicPr preferRelativeResize="0"/>
          <p:nvPr/>
        </p:nvPicPr>
        <p:blipFill rotWithShape="1">
          <a:blip r:embed="rId2">
            <a:alphaModFix/>
          </a:blip>
          <a:srcRect l="2435"/>
          <a:stretch/>
        </p:blipFill>
        <p:spPr>
          <a:xfrm>
            <a:off x="0" y="0"/>
            <a:ext cx="9159412" cy="517065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20" name="Google Shape;20;p11"/>
          <p:cNvSpPr txBox="1">
            <a:spLocks noGrp="1"/>
          </p:cNvSpPr>
          <p:nvPr>
            <p:ph type="body" idx="1"/>
          </p:nvPr>
        </p:nvSpPr>
        <p:spPr>
          <a:xfrm>
            <a:off x="609600" y="1657350"/>
            <a:ext cx="7010400" cy="3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530109"/>
              </a:buClr>
              <a:buSzPts val="1400"/>
              <a:buNone/>
              <a:defRPr sz="1400">
                <a:solidFill>
                  <a:srgbClr val="53010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body" idx="2"/>
          </p:nvPr>
        </p:nvSpPr>
        <p:spPr>
          <a:xfrm>
            <a:off x="609600" y="742950"/>
            <a:ext cx="7925114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30109"/>
              </a:buClr>
              <a:buSzPts val="1600"/>
              <a:buNone/>
              <a:defRPr sz="1600">
                <a:solidFill>
                  <a:srgbClr val="53010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2" name="Google Shape;22;p11"/>
          <p:cNvSpPr/>
          <p:nvPr/>
        </p:nvSpPr>
        <p:spPr>
          <a:xfrm>
            <a:off x="8001000" y="3714750"/>
            <a:ext cx="1066800" cy="14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1"/>
          <p:cNvSpPr/>
          <p:nvPr/>
        </p:nvSpPr>
        <p:spPr>
          <a:xfrm>
            <a:off x="7848600" y="3486150"/>
            <a:ext cx="1219200" cy="16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0803" y="0"/>
            <a:ext cx="934560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3"/>
          <p:cNvSpPr txBox="1">
            <a:spLocks noGrp="1"/>
          </p:cNvSpPr>
          <p:nvPr>
            <p:ph type="title"/>
          </p:nvPr>
        </p:nvSpPr>
        <p:spPr>
          <a:xfrm>
            <a:off x="457200" y="132001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0109"/>
              </a:buClr>
              <a:buSzPts val="3000"/>
              <a:buFont typeface="Arial"/>
              <a:buNone/>
              <a:defRPr sz="3000">
                <a:solidFill>
                  <a:srgbClr val="53010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8" name="Google Shape;28;p13"/>
          <p:cNvPicPr preferRelativeResize="0"/>
          <p:nvPr/>
        </p:nvPicPr>
        <p:blipFill rotWithShape="1">
          <a:blip r:embed="rId2">
            <a:alphaModFix/>
          </a:blip>
          <a:srcRect l="2435"/>
          <a:stretch/>
        </p:blipFill>
        <p:spPr>
          <a:xfrm>
            <a:off x="0" y="0"/>
            <a:ext cx="9159413" cy="516683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1600200" y="2419350"/>
            <a:ext cx="4953000" cy="363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30109"/>
              </a:buClr>
              <a:buSzPts val="1600"/>
              <a:buNone/>
              <a:defRPr sz="1600">
                <a:solidFill>
                  <a:srgbClr val="53010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4"/>
          <p:cNvSpPr txBox="1">
            <a:spLocks noGrp="1"/>
          </p:cNvSpPr>
          <p:nvPr>
            <p:ph type="title"/>
          </p:nvPr>
        </p:nvSpPr>
        <p:spPr>
          <a:xfrm>
            <a:off x="457200" y="132001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0109"/>
              </a:buClr>
              <a:buSzPts val="3000"/>
              <a:buFont typeface="Arial"/>
              <a:buNone/>
              <a:defRPr sz="3000">
                <a:solidFill>
                  <a:srgbClr val="53010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2" name="Google Shape;32;p14"/>
          <p:cNvPicPr preferRelativeResize="0"/>
          <p:nvPr/>
        </p:nvPicPr>
        <p:blipFill rotWithShape="1">
          <a:blip r:embed="rId2">
            <a:alphaModFix/>
          </a:blip>
          <a:srcRect l="1993" r="-1"/>
          <a:stretch/>
        </p:blipFill>
        <p:spPr>
          <a:xfrm>
            <a:off x="0" y="0"/>
            <a:ext cx="915941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4"/>
          <p:cNvSpPr txBox="1">
            <a:spLocks noGrp="1"/>
          </p:cNvSpPr>
          <p:nvPr>
            <p:ph type="body" idx="1"/>
          </p:nvPr>
        </p:nvSpPr>
        <p:spPr>
          <a:xfrm>
            <a:off x="1600200" y="2419350"/>
            <a:ext cx="4953000" cy="363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30109"/>
              </a:buClr>
              <a:buSzPts val="1600"/>
              <a:buNone/>
              <a:defRPr sz="1600">
                <a:solidFill>
                  <a:srgbClr val="53010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>
            <a:spLocks noGrp="1"/>
          </p:cNvSpPr>
          <p:nvPr>
            <p:ph type="title"/>
          </p:nvPr>
        </p:nvSpPr>
        <p:spPr>
          <a:xfrm>
            <a:off x="457200" y="132001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0109"/>
              </a:buClr>
              <a:buSzPts val="3000"/>
              <a:buFont typeface="Arial"/>
              <a:buNone/>
              <a:defRPr sz="3000">
                <a:solidFill>
                  <a:srgbClr val="53010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15"/>
          <p:cNvPicPr preferRelativeResize="0"/>
          <p:nvPr/>
        </p:nvPicPr>
        <p:blipFill rotWithShape="1">
          <a:blip r:embed="rId2">
            <a:alphaModFix/>
          </a:blip>
          <a:srcRect l="2434"/>
          <a:stretch/>
        </p:blipFill>
        <p:spPr>
          <a:xfrm>
            <a:off x="0" y="0"/>
            <a:ext cx="9159413" cy="516683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5"/>
          <p:cNvSpPr txBox="1">
            <a:spLocks noGrp="1"/>
          </p:cNvSpPr>
          <p:nvPr>
            <p:ph type="body" idx="1"/>
          </p:nvPr>
        </p:nvSpPr>
        <p:spPr>
          <a:xfrm>
            <a:off x="1600200" y="2419350"/>
            <a:ext cx="4953000" cy="363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30109"/>
              </a:buClr>
              <a:buSzPts val="1600"/>
              <a:buNone/>
              <a:defRPr sz="1600">
                <a:solidFill>
                  <a:srgbClr val="53010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Title and Content">
  <p:cSld name="15_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6"/>
          <p:cNvPicPr preferRelativeResize="0"/>
          <p:nvPr/>
        </p:nvPicPr>
        <p:blipFill rotWithShape="1">
          <a:blip r:embed="rId2">
            <a:alphaModFix/>
          </a:blip>
          <a:srcRect l="2438"/>
          <a:stretch/>
        </p:blipFill>
        <p:spPr>
          <a:xfrm>
            <a:off x="0" y="-14856"/>
            <a:ext cx="9143999" cy="515835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6"/>
          <p:cNvSpPr txBox="1">
            <a:spLocks noGrp="1"/>
          </p:cNvSpPr>
          <p:nvPr>
            <p:ph type="title"/>
          </p:nvPr>
        </p:nvSpPr>
        <p:spPr>
          <a:xfrm>
            <a:off x="1219200" y="2266952"/>
            <a:ext cx="65532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0109"/>
              </a:buClr>
              <a:buSzPts val="3000"/>
              <a:buFont typeface="Arial"/>
              <a:buNone/>
              <a:defRPr sz="3000">
                <a:solidFill>
                  <a:srgbClr val="53010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and Content">
  <p:cSld name="8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7"/>
          <p:cNvPicPr preferRelativeResize="0"/>
          <p:nvPr/>
        </p:nvPicPr>
        <p:blipFill rotWithShape="1">
          <a:blip r:embed="rId2">
            <a:alphaModFix/>
          </a:blip>
          <a:srcRect l="2158"/>
          <a:stretch/>
        </p:blipFill>
        <p:spPr>
          <a:xfrm>
            <a:off x="0" y="-107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7"/>
          <p:cNvSpPr txBox="1">
            <a:spLocks noGrp="1"/>
          </p:cNvSpPr>
          <p:nvPr>
            <p:ph type="body" idx="1"/>
          </p:nvPr>
        </p:nvSpPr>
        <p:spPr>
          <a:xfrm>
            <a:off x="533400" y="742950"/>
            <a:ext cx="3200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30109"/>
              </a:buClr>
              <a:buSzPts val="1200"/>
              <a:buNone/>
              <a:defRPr sz="1200">
                <a:solidFill>
                  <a:srgbClr val="53010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2"/>
          </p:nvPr>
        </p:nvSpPr>
        <p:spPr>
          <a:xfrm>
            <a:off x="533400" y="2876550"/>
            <a:ext cx="3200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30109"/>
              </a:buClr>
              <a:buSzPts val="1200"/>
              <a:buNone/>
              <a:defRPr sz="1200">
                <a:solidFill>
                  <a:srgbClr val="53010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"/>
          <p:cNvSpPr txBox="1"/>
          <p:nvPr/>
        </p:nvSpPr>
        <p:spPr>
          <a:xfrm>
            <a:off x="681833" y="4083823"/>
            <a:ext cx="7925114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Arial"/>
              <a:buNone/>
            </a:pPr>
            <a:r>
              <a:rPr lang="bg-BG" sz="3200" b="1" i="0" u="none" strike="noStrike" cap="none" dirty="0">
                <a:solidFill>
                  <a:srgbClr val="84CA36"/>
                </a:solidFill>
                <a:latin typeface="Arial"/>
                <a:ea typeface="Arial"/>
                <a:cs typeface="Arial"/>
                <a:sym typeface="Arial"/>
              </a:rPr>
              <a:t>Толерантност и хранене</a:t>
            </a:r>
            <a:endParaRPr sz="3200" b="1" i="0" u="none" strike="noStrike" cap="none" dirty="0">
              <a:solidFill>
                <a:srgbClr val="84CA3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"/>
          <p:cNvSpPr txBox="1"/>
          <p:nvPr/>
        </p:nvSpPr>
        <p:spPr>
          <a:xfrm>
            <a:off x="700883" y="426223"/>
            <a:ext cx="7925114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Arial"/>
              <a:buNone/>
            </a:pPr>
            <a:r>
              <a:rPr lang="bg-BG" sz="2500" b="1" i="0" u="none" strike="noStrike" cap="none" dirty="0">
                <a:solidFill>
                  <a:srgbClr val="BE4815"/>
                </a:solidFill>
                <a:latin typeface="Arial"/>
                <a:ea typeface="Arial"/>
                <a:cs typeface="Arial"/>
                <a:sym typeface="Arial"/>
              </a:rPr>
              <a:t>Каква е разликата между тези деца?</a:t>
            </a:r>
            <a:endParaRPr sz="2500" b="1" i="0" u="none" strike="noStrike" cap="none" dirty="0">
              <a:solidFill>
                <a:srgbClr val="BE481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0" y="1188223"/>
            <a:ext cx="8961120" cy="3771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3791" y="703193"/>
            <a:ext cx="7116417" cy="299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9602" y="3964288"/>
            <a:ext cx="1082537" cy="108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71765" y="3797386"/>
            <a:ext cx="1331086" cy="1354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3"/>
          <p:cNvPicPr preferRelativeResize="0"/>
          <p:nvPr/>
        </p:nvPicPr>
        <p:blipFill rotWithShape="1">
          <a:blip r:embed="rId6">
            <a:alphaModFix/>
          </a:blip>
          <a:srcRect l="17739" t="24579" r="47006" b="21314"/>
          <a:stretch/>
        </p:blipFill>
        <p:spPr>
          <a:xfrm>
            <a:off x="5222227" y="3778715"/>
            <a:ext cx="1521348" cy="1313362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3"/>
          <p:cNvSpPr txBox="1"/>
          <p:nvPr/>
        </p:nvSpPr>
        <p:spPr>
          <a:xfrm>
            <a:off x="2803182" y="3282028"/>
            <a:ext cx="2611136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Arial"/>
              <a:buNone/>
            </a:pPr>
            <a:r>
              <a:rPr lang="bg-BG" sz="2000" b="1" i="0" u="none" strike="noStrike" cap="none">
                <a:solidFill>
                  <a:srgbClr val="F18900"/>
                </a:solidFill>
                <a:latin typeface="Arial"/>
                <a:ea typeface="Arial"/>
                <a:cs typeface="Arial"/>
                <a:sym typeface="Arial"/>
              </a:rPr>
              <a:t>Не яде глутен</a:t>
            </a:r>
            <a:endParaRPr sz="2000" b="1" i="0" u="none" strike="noStrike" cap="none">
              <a:solidFill>
                <a:srgbClr val="F18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"/>
          <p:cNvSpPr txBox="1"/>
          <p:nvPr/>
        </p:nvSpPr>
        <p:spPr>
          <a:xfrm>
            <a:off x="-1194685" y="1861472"/>
            <a:ext cx="4416951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Arial"/>
              <a:buNone/>
            </a:pPr>
            <a:r>
              <a:rPr lang="bg-BG" sz="2000" b="1" i="0" u="none" strike="noStrike" cap="none" dirty="0">
                <a:solidFill>
                  <a:srgbClr val="BE4815"/>
                </a:solidFill>
                <a:latin typeface="Arial"/>
                <a:ea typeface="Arial"/>
                <a:cs typeface="Arial"/>
                <a:sym typeface="Arial"/>
              </a:rPr>
              <a:t>Не яде свинско</a:t>
            </a:r>
            <a:endParaRPr sz="2000" b="1" i="0" u="none" strike="noStrike" cap="none" dirty="0">
              <a:solidFill>
                <a:srgbClr val="BE481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"/>
          <p:cNvSpPr txBox="1"/>
          <p:nvPr/>
        </p:nvSpPr>
        <p:spPr>
          <a:xfrm>
            <a:off x="4483533" y="1923222"/>
            <a:ext cx="2611136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Arial"/>
              <a:buNone/>
            </a:pPr>
            <a:r>
              <a:rPr lang="bg-BG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 яде месо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"/>
          <p:cNvSpPr txBox="1"/>
          <p:nvPr/>
        </p:nvSpPr>
        <p:spPr>
          <a:xfrm>
            <a:off x="6824640" y="2901028"/>
            <a:ext cx="2611136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Arial"/>
              <a:buNone/>
            </a:pPr>
            <a:r>
              <a:rPr lang="bg-BG" sz="20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Не яде мляко</a:t>
            </a:r>
            <a:endParaRPr sz="2000" b="1" i="0" u="none" strike="noStrike" cap="non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3"/>
          <p:cNvPicPr preferRelativeResize="0"/>
          <p:nvPr/>
        </p:nvPicPr>
        <p:blipFill rotWithShape="1">
          <a:blip r:embed="rId7">
            <a:alphaModFix/>
          </a:blip>
          <a:srcRect l="24057" t="28857" r="52754" b="31981"/>
          <a:stretch/>
        </p:blipFill>
        <p:spPr>
          <a:xfrm>
            <a:off x="7273489" y="3796589"/>
            <a:ext cx="1412437" cy="1341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6;p2">
            <a:extLst>
              <a:ext uri="{FF2B5EF4-FFF2-40B4-BE49-F238E27FC236}">
                <a16:creationId xmlns:a16="http://schemas.microsoft.com/office/drawing/2014/main" id="{60821B41-1AAD-4A24-88BC-86E69720D3DA}"/>
              </a:ext>
            </a:extLst>
          </p:cNvPr>
          <p:cNvSpPr txBox="1"/>
          <p:nvPr/>
        </p:nvSpPr>
        <p:spPr>
          <a:xfrm>
            <a:off x="700883" y="426223"/>
            <a:ext cx="7925114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Arial"/>
              <a:buNone/>
            </a:pPr>
            <a:r>
              <a:rPr lang="bg-BG" sz="2500" b="1" dirty="0">
                <a:solidFill>
                  <a:srgbClr val="BE4815"/>
                </a:solidFill>
              </a:rPr>
              <a:t>Защо хората се хранят различно</a:t>
            </a:r>
            <a:r>
              <a:rPr lang="bg-BG" sz="2500" b="1" i="0" u="none" strike="noStrike" cap="none" dirty="0">
                <a:solidFill>
                  <a:srgbClr val="BE4815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2500" b="1" i="0" u="none" strike="noStrike" cap="none" dirty="0">
              <a:solidFill>
                <a:srgbClr val="BE481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8;p3">
            <a:extLst>
              <a:ext uri="{FF2B5EF4-FFF2-40B4-BE49-F238E27FC236}">
                <a16:creationId xmlns:a16="http://schemas.microsoft.com/office/drawing/2014/main" id="{137943B7-B7E4-40CA-99A1-2356383F42E3}"/>
              </a:ext>
            </a:extLst>
          </p:cNvPr>
          <p:cNvSpPr txBox="1"/>
          <p:nvPr/>
        </p:nvSpPr>
        <p:spPr>
          <a:xfrm>
            <a:off x="95496" y="1535794"/>
            <a:ext cx="7925114" cy="3487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/>
          <a:p>
            <a:pPr marL="342900" marR="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Wingdings" panose="05000000000000000000" pitchFamily="2" charset="2"/>
              <a:buChar char="ü"/>
            </a:pPr>
            <a:r>
              <a:rPr lang="bg-BG" sz="26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Различен вкус и предпочитания</a:t>
            </a:r>
          </a:p>
          <a:p>
            <a:pPr marL="342900" marR="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Wingdings" panose="05000000000000000000" pitchFamily="2" charset="2"/>
              <a:buChar char="ü"/>
            </a:pPr>
            <a:r>
              <a:rPr lang="bg-BG" sz="26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Здравословни причини</a:t>
            </a:r>
          </a:p>
          <a:p>
            <a:pPr marL="342900" marR="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Wingdings" panose="05000000000000000000" pitchFamily="2" charset="2"/>
              <a:buChar char="ü"/>
            </a:pPr>
            <a:r>
              <a:rPr lang="bg-BG" sz="2600" b="1" dirty="0">
                <a:solidFill>
                  <a:schemeClr val="tx1"/>
                </a:solidFill>
              </a:rPr>
              <a:t>Религиозни вярвания</a:t>
            </a:r>
          </a:p>
          <a:p>
            <a:pPr marL="342900" marR="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Wingdings" panose="05000000000000000000" pitchFamily="2" charset="2"/>
              <a:buChar char="ü"/>
            </a:pPr>
            <a:r>
              <a:rPr lang="bg-BG" sz="2600" b="1" dirty="0">
                <a:solidFill>
                  <a:schemeClr val="tx1"/>
                </a:solidFill>
              </a:rPr>
              <a:t>Философски убеждения</a:t>
            </a:r>
          </a:p>
          <a:p>
            <a:pPr marL="0" marR="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Arial"/>
              <a:buNone/>
            </a:pPr>
            <a:endParaRPr lang="bg-BG" sz="2000" b="1" i="0" u="none" strike="noStrike" cap="none" dirty="0">
              <a:solidFill>
                <a:schemeClr val="tx1"/>
              </a:solidFill>
              <a:sym typeface="Arial"/>
            </a:endParaRP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Arial"/>
              <a:buNone/>
            </a:pPr>
            <a:r>
              <a:rPr lang="bg-BG" sz="3200" b="1" dirty="0">
                <a:solidFill>
                  <a:srgbClr val="00B050"/>
                </a:solidFill>
              </a:rPr>
              <a:t>ПРИЕМАМЕ РАЗЛИЧИЯТА НА ДРУГИТЕ, ТАКА КАКТО ТЕ ПРИЕМАТ НАШИТЕ = ТОЛЕРАНТНОСТ</a:t>
            </a:r>
            <a:endParaRPr sz="3200" b="1" i="0" u="none" strike="noStrike" cap="none" dirty="0">
              <a:solidFill>
                <a:srgbClr val="00B050"/>
              </a:solidFill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FD594F-DB09-4143-A0E8-98BC87A2B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620" y="1458164"/>
            <a:ext cx="4162884" cy="222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68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/>
        </p:nvSpPr>
        <p:spPr>
          <a:xfrm>
            <a:off x="700883" y="426223"/>
            <a:ext cx="7925114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Arial"/>
              <a:buNone/>
            </a:pPr>
            <a:r>
              <a:rPr lang="bg-BG" sz="2500" b="1" i="0" u="none" strike="noStrike" cap="none">
                <a:solidFill>
                  <a:srgbClr val="BE4815"/>
                </a:solidFill>
                <a:latin typeface="Arial"/>
                <a:ea typeface="Arial"/>
                <a:cs typeface="Arial"/>
                <a:sym typeface="Arial"/>
              </a:rPr>
              <a:t>Каквo можете да направите?</a:t>
            </a:r>
            <a:endParaRPr sz="2500" b="1" i="0" u="none" strike="noStrike" cap="none">
              <a:solidFill>
                <a:srgbClr val="BE481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8653" y="1188223"/>
            <a:ext cx="4282413" cy="37814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4"/>
          <p:cNvSpPr txBox="1"/>
          <p:nvPr/>
        </p:nvSpPr>
        <p:spPr>
          <a:xfrm>
            <a:off x="6083733" y="1370772"/>
            <a:ext cx="2611136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Arial"/>
              <a:buNone/>
            </a:pPr>
            <a:r>
              <a:rPr lang="bg-BG" sz="2000" b="1" i="0" u="none" strike="noStrike" cap="none">
                <a:solidFill>
                  <a:srgbClr val="D6A309"/>
                </a:solidFill>
                <a:latin typeface="Arial"/>
                <a:ea typeface="Arial"/>
                <a:cs typeface="Arial"/>
                <a:sym typeface="Arial"/>
              </a:rPr>
              <a:t>Хранете се заедно</a:t>
            </a:r>
            <a:endParaRPr sz="2000" b="1" i="0" u="none" strike="noStrike" cap="none">
              <a:solidFill>
                <a:srgbClr val="D6A30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144850" y="3742497"/>
            <a:ext cx="2611136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Arial"/>
              <a:buNone/>
            </a:pPr>
            <a:r>
              <a:rPr lang="bg-BG" sz="20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Кажете, че храната изглежда вкусна</a:t>
            </a:r>
            <a:endParaRPr sz="2000" b="1" i="0" u="none" strike="noStrike" cap="non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6388014" y="3645673"/>
            <a:ext cx="2611136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ct val="94117"/>
              <a:buFont typeface="Arial"/>
              <a:buNone/>
            </a:pPr>
            <a:r>
              <a:rPr lang="bg-BG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Може да пробвате как е на вкус специалната храна</a:t>
            </a:r>
            <a:endParaRPr sz="2000" b="1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144850" y="1446226"/>
            <a:ext cx="2611136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E4815"/>
              </a:buClr>
              <a:buSzPts val="1600"/>
              <a:buFont typeface="Arial"/>
              <a:buNone/>
            </a:pPr>
            <a:r>
              <a:rPr lang="bg-BG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Говорете си за нещо друго</a:t>
            </a:r>
            <a:endParaRPr sz="20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1F497D"/>
      </a:dk2>
      <a:lt2>
        <a:srgbClr val="FFF3E3"/>
      </a:lt2>
      <a:accent1>
        <a:srgbClr val="FFF3E3"/>
      </a:accent1>
      <a:accent2>
        <a:srgbClr val="F6C634"/>
      </a:accent2>
      <a:accent3>
        <a:srgbClr val="E86932"/>
      </a:accent3>
      <a:accent4>
        <a:srgbClr val="15334B"/>
      </a:accent4>
      <a:accent5>
        <a:srgbClr val="FEFAD7"/>
      </a:accent5>
      <a:accent6>
        <a:srgbClr val="F92F23"/>
      </a:accent6>
      <a:hlink>
        <a:srgbClr val="0000FF"/>
      </a:hlink>
      <a:folHlink>
        <a:srgbClr val="F92F2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657</Words>
  <Application>Microsoft Office PowerPoint</Application>
  <PresentationFormat>On-screen Show (16:9)</PresentationFormat>
  <Paragraphs>40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Montserrat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Mariya</dc:creator>
  <cp:lastModifiedBy>Natalia Aleksandrova</cp:lastModifiedBy>
  <cp:revision>5</cp:revision>
  <dcterms:created xsi:type="dcterms:W3CDTF">2014-02-11T13:45:48Z</dcterms:created>
  <dcterms:modified xsi:type="dcterms:W3CDTF">2021-11-10T08:14:09Z</dcterms:modified>
</cp:coreProperties>
</file>